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8.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9.xml" ContentType="application/vnd.openxmlformats-officedocument.theme+xml"/>
  <Override PartName="/ppt/slideLayouts/slideLayout196.xml" ContentType="application/vnd.openxmlformats-officedocument.presentationml.slideLayout+xml"/>
  <Override PartName="/ppt/theme/theme20.xml" ContentType="application/vnd.openxmlformats-officedocument.theme+xml"/>
  <Override PartName="/ppt/slideLayouts/slideLayout197.xml" ContentType="application/vnd.openxmlformats-officedocument.presentationml.slideLayout+xml"/>
  <Override PartName="/ppt/theme/theme21.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2.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3.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4.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5.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6.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2.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3.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710" r:id="rId3"/>
    <p:sldMasterId id="2147483724" r:id="rId4"/>
    <p:sldMasterId id="2147483741" r:id="rId5"/>
    <p:sldMasterId id="2147483780" r:id="rId6"/>
    <p:sldMasterId id="2147483834" r:id="rId7"/>
    <p:sldMasterId id="2147483850" r:id="rId8"/>
    <p:sldMasterId id="2147483862" r:id="rId9"/>
    <p:sldMasterId id="2147483874" r:id="rId10"/>
    <p:sldMasterId id="2147483910" r:id="rId11"/>
    <p:sldMasterId id="2147483924" r:id="rId12"/>
    <p:sldMasterId id="2147483950" r:id="rId13"/>
    <p:sldMasterId id="2147484036" r:id="rId14"/>
    <p:sldMasterId id="2147484060" r:id="rId15"/>
    <p:sldMasterId id="2147484072" r:id="rId16"/>
    <p:sldMasterId id="2147484084" r:id="rId17"/>
    <p:sldMasterId id="2147484133" r:id="rId18"/>
    <p:sldMasterId id="2147484145" r:id="rId19"/>
    <p:sldMasterId id="2147484181" r:id="rId20"/>
    <p:sldMasterId id="2147484183" r:id="rId21"/>
    <p:sldMasterId id="2147484185" r:id="rId22"/>
    <p:sldMasterId id="2147484199" r:id="rId23"/>
    <p:sldMasterId id="2147484211" r:id="rId24"/>
    <p:sldMasterId id="2147484223" r:id="rId25"/>
    <p:sldMasterId id="2147484235" r:id="rId26"/>
    <p:sldMasterId id="2147484247" r:id="rId27"/>
  </p:sldMasterIdLst>
  <p:notesMasterIdLst>
    <p:notesMasterId r:id="rId157"/>
  </p:notesMasterIdLst>
  <p:sldIdLst>
    <p:sldId id="435" r:id="rId28"/>
    <p:sldId id="1149" r:id="rId29"/>
    <p:sldId id="460" r:id="rId30"/>
    <p:sldId id="461" r:id="rId31"/>
    <p:sldId id="468" r:id="rId32"/>
    <p:sldId id="432" r:id="rId33"/>
    <p:sldId id="1148" r:id="rId34"/>
    <p:sldId id="1146" r:id="rId35"/>
    <p:sldId id="1144" r:id="rId36"/>
    <p:sldId id="1150" r:id="rId37"/>
    <p:sldId id="1147" r:id="rId38"/>
    <p:sldId id="1159" r:id="rId39"/>
    <p:sldId id="1145" r:id="rId40"/>
    <p:sldId id="1154" r:id="rId41"/>
    <p:sldId id="436" r:id="rId42"/>
    <p:sldId id="1203" r:id="rId43"/>
    <p:sldId id="434" r:id="rId44"/>
    <p:sldId id="2482" r:id="rId45"/>
    <p:sldId id="492" r:id="rId46"/>
    <p:sldId id="2448" r:id="rId47"/>
    <p:sldId id="325" r:id="rId48"/>
    <p:sldId id="2445" r:id="rId49"/>
    <p:sldId id="2443" r:id="rId50"/>
    <p:sldId id="530" r:id="rId51"/>
    <p:sldId id="2427" r:id="rId52"/>
    <p:sldId id="2428" r:id="rId53"/>
    <p:sldId id="1166" r:id="rId54"/>
    <p:sldId id="1167" r:id="rId55"/>
    <p:sldId id="1168" r:id="rId56"/>
    <p:sldId id="2439" r:id="rId57"/>
    <p:sldId id="2440" r:id="rId58"/>
    <p:sldId id="2447" r:id="rId59"/>
    <p:sldId id="488" r:id="rId60"/>
    <p:sldId id="489" r:id="rId61"/>
    <p:sldId id="272" r:id="rId62"/>
    <p:sldId id="2458" r:id="rId63"/>
    <p:sldId id="375" r:id="rId64"/>
    <p:sldId id="445" r:id="rId65"/>
    <p:sldId id="428" r:id="rId66"/>
    <p:sldId id="486" r:id="rId67"/>
    <p:sldId id="1201" r:id="rId68"/>
    <p:sldId id="1202" r:id="rId69"/>
    <p:sldId id="513" r:id="rId70"/>
    <p:sldId id="1155" r:id="rId71"/>
    <p:sldId id="495" r:id="rId72"/>
    <p:sldId id="503" r:id="rId73"/>
    <p:sldId id="505" r:id="rId74"/>
    <p:sldId id="504" r:id="rId75"/>
    <p:sldId id="498" r:id="rId76"/>
    <p:sldId id="429" r:id="rId77"/>
    <p:sldId id="1151" r:id="rId78"/>
    <p:sldId id="502" r:id="rId79"/>
    <p:sldId id="500" r:id="rId80"/>
    <p:sldId id="494" r:id="rId81"/>
    <p:sldId id="442" r:id="rId82"/>
    <p:sldId id="522" r:id="rId83"/>
    <p:sldId id="1152" r:id="rId84"/>
    <p:sldId id="414" r:id="rId85"/>
    <p:sldId id="430" r:id="rId86"/>
    <p:sldId id="523" r:id="rId87"/>
    <p:sldId id="1153" r:id="rId88"/>
    <p:sldId id="2469" r:id="rId89"/>
    <p:sldId id="2752" r:id="rId90"/>
    <p:sldId id="2747" r:id="rId91"/>
    <p:sldId id="1728" r:id="rId92"/>
    <p:sldId id="2746" r:id="rId93"/>
    <p:sldId id="2772" r:id="rId94"/>
    <p:sldId id="2770" r:id="rId95"/>
    <p:sldId id="2771" r:id="rId96"/>
    <p:sldId id="2459" r:id="rId97"/>
    <p:sldId id="2456" r:id="rId98"/>
    <p:sldId id="376" r:id="rId99"/>
    <p:sldId id="1157" r:id="rId100"/>
    <p:sldId id="2457" r:id="rId101"/>
    <p:sldId id="2753" r:id="rId102"/>
    <p:sldId id="2754" r:id="rId103"/>
    <p:sldId id="308" r:id="rId104"/>
    <p:sldId id="309" r:id="rId105"/>
    <p:sldId id="307" r:id="rId106"/>
    <p:sldId id="493" r:id="rId107"/>
    <p:sldId id="373" r:id="rId108"/>
    <p:sldId id="312" r:id="rId109"/>
    <p:sldId id="2748" r:id="rId110"/>
    <p:sldId id="277" r:id="rId111"/>
    <p:sldId id="370" r:id="rId112"/>
    <p:sldId id="2749" r:id="rId113"/>
    <p:sldId id="316" r:id="rId114"/>
    <p:sldId id="317" r:id="rId115"/>
    <p:sldId id="318" r:id="rId116"/>
    <p:sldId id="321" r:id="rId117"/>
    <p:sldId id="322" r:id="rId118"/>
    <p:sldId id="323" r:id="rId119"/>
    <p:sldId id="324" r:id="rId120"/>
    <p:sldId id="367" r:id="rId121"/>
    <p:sldId id="368" r:id="rId122"/>
    <p:sldId id="327" r:id="rId123"/>
    <p:sldId id="329" r:id="rId124"/>
    <p:sldId id="2750" r:id="rId125"/>
    <p:sldId id="2751" r:id="rId126"/>
    <p:sldId id="2769" r:id="rId127"/>
    <p:sldId id="2460" r:id="rId128"/>
    <p:sldId id="2461" r:id="rId129"/>
    <p:sldId id="2462" r:id="rId130"/>
    <p:sldId id="377" r:id="rId131"/>
    <p:sldId id="1158" r:id="rId132"/>
    <p:sldId id="2463" r:id="rId133"/>
    <p:sldId id="2755" r:id="rId134"/>
    <p:sldId id="2757" r:id="rId135"/>
    <p:sldId id="2759" r:id="rId136"/>
    <p:sldId id="2756" r:id="rId137"/>
    <p:sldId id="2760" r:id="rId138"/>
    <p:sldId id="2761" r:id="rId139"/>
    <p:sldId id="2758" r:id="rId140"/>
    <p:sldId id="2478" r:id="rId141"/>
    <p:sldId id="2704" r:id="rId142"/>
    <p:sldId id="2762" r:id="rId143"/>
    <p:sldId id="2768" r:id="rId144"/>
    <p:sldId id="2464" r:id="rId145"/>
    <p:sldId id="2451" r:id="rId146"/>
    <p:sldId id="2465" r:id="rId147"/>
    <p:sldId id="2466" r:id="rId148"/>
    <p:sldId id="2467" r:id="rId149"/>
    <p:sldId id="444" r:id="rId150"/>
    <p:sldId id="415" r:id="rId151"/>
    <p:sldId id="524" r:id="rId152"/>
    <p:sldId id="497" r:id="rId153"/>
    <p:sldId id="1156" r:id="rId154"/>
    <p:sldId id="1142" r:id="rId155"/>
    <p:sldId id="1143" r:id="rId1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3BAF61DE-57DB-3145-BA73-1C918CA246BA}">
          <p14:sldIdLst>
            <p14:sldId id="435"/>
            <p14:sldId id="1149"/>
            <p14:sldId id="460"/>
            <p14:sldId id="461"/>
            <p14:sldId id="468"/>
            <p14:sldId id="432"/>
            <p14:sldId id="1148"/>
            <p14:sldId id="1146"/>
            <p14:sldId id="1144"/>
            <p14:sldId id="1150"/>
            <p14:sldId id="1147"/>
            <p14:sldId id="1159"/>
            <p14:sldId id="1145"/>
            <p14:sldId id="1154"/>
            <p14:sldId id="436"/>
            <p14:sldId id="1203"/>
            <p14:sldId id="434"/>
            <p14:sldId id="2482"/>
            <p14:sldId id="492"/>
            <p14:sldId id="2448"/>
            <p14:sldId id="325"/>
            <p14:sldId id="2445"/>
            <p14:sldId id="2443"/>
            <p14:sldId id="530"/>
            <p14:sldId id="2427"/>
            <p14:sldId id="2428"/>
            <p14:sldId id="1166"/>
            <p14:sldId id="1167"/>
            <p14:sldId id="1168"/>
            <p14:sldId id="2439"/>
            <p14:sldId id="2440"/>
            <p14:sldId id="2447"/>
            <p14:sldId id="488"/>
            <p14:sldId id="489"/>
            <p14:sldId id="272"/>
            <p14:sldId id="2458"/>
          </p14:sldIdLst>
        </p14:section>
        <p14:section name="Chapters" id="{936E5696-F592-514E-B041-C621A56AD826}">
          <p14:sldIdLst>
            <p14:sldId id="375"/>
            <p14:sldId id="445"/>
            <p14:sldId id="428"/>
            <p14:sldId id="486"/>
            <p14:sldId id="1201"/>
            <p14:sldId id="1202"/>
            <p14:sldId id="513"/>
            <p14:sldId id="1155"/>
            <p14:sldId id="495"/>
            <p14:sldId id="503"/>
            <p14:sldId id="505"/>
            <p14:sldId id="504"/>
            <p14:sldId id="498"/>
            <p14:sldId id="429"/>
            <p14:sldId id="1151"/>
            <p14:sldId id="502"/>
            <p14:sldId id="500"/>
            <p14:sldId id="494"/>
            <p14:sldId id="442"/>
            <p14:sldId id="522"/>
            <p14:sldId id="1152"/>
            <p14:sldId id="414"/>
            <p14:sldId id="430"/>
            <p14:sldId id="523"/>
            <p14:sldId id="1153"/>
            <p14:sldId id="2469"/>
            <p14:sldId id="2752"/>
            <p14:sldId id="2747"/>
            <p14:sldId id="1728"/>
            <p14:sldId id="2746"/>
            <p14:sldId id="2772"/>
            <p14:sldId id="2770"/>
            <p14:sldId id="2771"/>
            <p14:sldId id="2459"/>
            <p14:sldId id="2456"/>
            <p14:sldId id="376"/>
            <p14:sldId id="1157"/>
            <p14:sldId id="2457"/>
            <p14:sldId id="2753"/>
            <p14:sldId id="2754"/>
            <p14:sldId id="308"/>
            <p14:sldId id="309"/>
            <p14:sldId id="307"/>
            <p14:sldId id="493"/>
            <p14:sldId id="373"/>
            <p14:sldId id="312"/>
            <p14:sldId id="2748"/>
            <p14:sldId id="277"/>
            <p14:sldId id="370"/>
            <p14:sldId id="2749"/>
            <p14:sldId id="316"/>
            <p14:sldId id="317"/>
            <p14:sldId id="318"/>
            <p14:sldId id="321"/>
            <p14:sldId id="322"/>
            <p14:sldId id="323"/>
            <p14:sldId id="324"/>
            <p14:sldId id="367"/>
            <p14:sldId id="368"/>
            <p14:sldId id="327"/>
            <p14:sldId id="329"/>
            <p14:sldId id="2750"/>
            <p14:sldId id="2751"/>
            <p14:sldId id="2769"/>
            <p14:sldId id="2460"/>
            <p14:sldId id="2461"/>
            <p14:sldId id="2462"/>
            <p14:sldId id="377"/>
            <p14:sldId id="1158"/>
            <p14:sldId id="2463"/>
            <p14:sldId id="2755"/>
            <p14:sldId id="2757"/>
            <p14:sldId id="2759"/>
            <p14:sldId id="2756"/>
            <p14:sldId id="2760"/>
            <p14:sldId id="2761"/>
            <p14:sldId id="2758"/>
            <p14:sldId id="2478"/>
            <p14:sldId id="2704"/>
            <p14:sldId id="2762"/>
            <p14:sldId id="2768"/>
          </p14:sldIdLst>
        </p14:section>
        <p14:section name="Conclusion" id="{0755DAE2-099D-124A-A196-819D31A968B5}">
          <p14:sldIdLst>
            <p14:sldId id="2464"/>
            <p14:sldId id="2451"/>
            <p14:sldId id="2465"/>
            <p14:sldId id="2466"/>
            <p14:sldId id="2467"/>
            <p14:sldId id="444"/>
            <p14:sldId id="415"/>
            <p14:sldId id="524"/>
            <p14:sldId id="497"/>
            <p14:sldId id="1156"/>
            <p14:sldId id="1142"/>
            <p14:sldId id="114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2241"/>
    <a:srgbClr val="7C204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924" autoAdjust="0"/>
    <p:restoredTop sz="69134" autoAdjust="0"/>
  </p:normalViewPr>
  <p:slideViewPr>
    <p:cSldViewPr snapToGrid="0" snapToObjects="1">
      <p:cViewPr varScale="1">
        <p:scale>
          <a:sx n="96" d="100"/>
          <a:sy n="96" d="100"/>
        </p:scale>
        <p:origin x="192" y="352"/>
      </p:cViewPr>
      <p:guideLst>
        <p:guide orient="horz" pos="2160"/>
        <p:guide pos="2880"/>
      </p:guideLst>
    </p:cSldViewPr>
  </p:slideViewPr>
  <p:outlineViewPr>
    <p:cViewPr>
      <p:scale>
        <a:sx n="33" d="100"/>
        <a:sy n="33" d="100"/>
      </p:scale>
      <p:origin x="0" y="4728"/>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63" Type="http://schemas.openxmlformats.org/officeDocument/2006/relationships/slide" Target="slides/slide36.xml"/><Relationship Id="rId84" Type="http://schemas.openxmlformats.org/officeDocument/2006/relationships/slide" Target="slides/slide57.xml"/><Relationship Id="rId138" Type="http://schemas.openxmlformats.org/officeDocument/2006/relationships/slide" Target="slides/slide111.xml"/><Relationship Id="rId159" Type="http://schemas.openxmlformats.org/officeDocument/2006/relationships/viewProps" Target="viewProps.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53" Type="http://schemas.openxmlformats.org/officeDocument/2006/relationships/slide" Target="slides/slide26.xml"/><Relationship Id="rId74" Type="http://schemas.openxmlformats.org/officeDocument/2006/relationships/slide" Target="slides/slide47.xml"/><Relationship Id="rId128" Type="http://schemas.openxmlformats.org/officeDocument/2006/relationships/slide" Target="slides/slide101.xml"/><Relationship Id="rId149" Type="http://schemas.openxmlformats.org/officeDocument/2006/relationships/slide" Target="slides/slide122.xml"/><Relationship Id="rId5" Type="http://schemas.openxmlformats.org/officeDocument/2006/relationships/slideMaster" Target="slideMasters/slideMaster5.xml"/><Relationship Id="rId95" Type="http://schemas.openxmlformats.org/officeDocument/2006/relationships/slide" Target="slides/slide68.xml"/><Relationship Id="rId160"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 Target="slides/slide16.xml"/><Relationship Id="rId64" Type="http://schemas.openxmlformats.org/officeDocument/2006/relationships/slide" Target="slides/slide37.xml"/><Relationship Id="rId118" Type="http://schemas.openxmlformats.org/officeDocument/2006/relationships/slide" Target="slides/slide91.xml"/><Relationship Id="rId139" Type="http://schemas.openxmlformats.org/officeDocument/2006/relationships/slide" Target="slides/slide112.xml"/><Relationship Id="rId85" Type="http://schemas.openxmlformats.org/officeDocument/2006/relationships/slide" Target="slides/slide58.xml"/><Relationship Id="rId150" Type="http://schemas.openxmlformats.org/officeDocument/2006/relationships/slide" Target="slides/slide12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08" Type="http://schemas.openxmlformats.org/officeDocument/2006/relationships/slide" Target="slides/slide81.xml"/><Relationship Id="rId124" Type="http://schemas.openxmlformats.org/officeDocument/2006/relationships/slide" Target="slides/slide97.xml"/><Relationship Id="rId129" Type="http://schemas.openxmlformats.org/officeDocument/2006/relationships/slide" Target="slides/slide102.xml"/><Relationship Id="rId54" Type="http://schemas.openxmlformats.org/officeDocument/2006/relationships/slide" Target="slides/slide27.xml"/><Relationship Id="rId70" Type="http://schemas.openxmlformats.org/officeDocument/2006/relationships/slide" Target="slides/slide43.xml"/><Relationship Id="rId75" Type="http://schemas.openxmlformats.org/officeDocument/2006/relationships/slide" Target="slides/slide48.xml"/><Relationship Id="rId91" Type="http://schemas.openxmlformats.org/officeDocument/2006/relationships/slide" Target="slides/slide64.xml"/><Relationship Id="rId96" Type="http://schemas.openxmlformats.org/officeDocument/2006/relationships/slide" Target="slides/slide69.xml"/><Relationship Id="rId140" Type="http://schemas.openxmlformats.org/officeDocument/2006/relationships/slide" Target="slides/slide113.xml"/><Relationship Id="rId145" Type="http://schemas.openxmlformats.org/officeDocument/2006/relationships/slide" Target="slides/slide118.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119" Type="http://schemas.openxmlformats.org/officeDocument/2006/relationships/slide" Target="slides/slide92.xml"/><Relationship Id="rId44" Type="http://schemas.openxmlformats.org/officeDocument/2006/relationships/slide" Target="slides/slide17.xml"/><Relationship Id="rId60" Type="http://schemas.openxmlformats.org/officeDocument/2006/relationships/slide" Target="slides/slide33.xml"/><Relationship Id="rId65" Type="http://schemas.openxmlformats.org/officeDocument/2006/relationships/slide" Target="slides/slide38.xml"/><Relationship Id="rId81" Type="http://schemas.openxmlformats.org/officeDocument/2006/relationships/slide" Target="slides/slide54.xml"/><Relationship Id="rId86" Type="http://schemas.openxmlformats.org/officeDocument/2006/relationships/slide" Target="slides/slide59.xml"/><Relationship Id="rId130" Type="http://schemas.openxmlformats.org/officeDocument/2006/relationships/slide" Target="slides/slide103.xml"/><Relationship Id="rId135" Type="http://schemas.openxmlformats.org/officeDocument/2006/relationships/slide" Target="slides/slide108.xml"/><Relationship Id="rId151" Type="http://schemas.openxmlformats.org/officeDocument/2006/relationships/slide" Target="slides/slide124.xml"/><Relationship Id="rId156" Type="http://schemas.openxmlformats.org/officeDocument/2006/relationships/slide" Target="slides/slide12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120" Type="http://schemas.openxmlformats.org/officeDocument/2006/relationships/slide" Target="slides/slide93.xml"/><Relationship Id="rId125" Type="http://schemas.openxmlformats.org/officeDocument/2006/relationships/slide" Target="slides/slide98.xml"/><Relationship Id="rId141" Type="http://schemas.openxmlformats.org/officeDocument/2006/relationships/slide" Target="slides/slide114.xml"/><Relationship Id="rId146" Type="http://schemas.openxmlformats.org/officeDocument/2006/relationships/slide" Target="slides/slide119.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131" Type="http://schemas.openxmlformats.org/officeDocument/2006/relationships/slide" Target="slides/slide104.xml"/><Relationship Id="rId136" Type="http://schemas.openxmlformats.org/officeDocument/2006/relationships/slide" Target="slides/slide109.xml"/><Relationship Id="rId157" Type="http://schemas.openxmlformats.org/officeDocument/2006/relationships/notesMaster" Target="notesMasters/notesMaster1.xml"/><Relationship Id="rId61" Type="http://schemas.openxmlformats.org/officeDocument/2006/relationships/slide" Target="slides/slide34.xml"/><Relationship Id="rId82" Type="http://schemas.openxmlformats.org/officeDocument/2006/relationships/slide" Target="slides/slide55.xml"/><Relationship Id="rId152" Type="http://schemas.openxmlformats.org/officeDocument/2006/relationships/slide" Target="slides/slide12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slide" Target="slides/slide120.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137" Type="http://schemas.openxmlformats.org/officeDocument/2006/relationships/slide" Target="slides/slide110.xml"/><Relationship Id="rId158"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slide" Target="slides/slide105.xml"/><Relationship Id="rId153" Type="http://schemas.openxmlformats.org/officeDocument/2006/relationships/slide" Target="slides/slide126.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43" Type="http://schemas.openxmlformats.org/officeDocument/2006/relationships/slide" Target="slides/slide116.xml"/><Relationship Id="rId148" Type="http://schemas.openxmlformats.org/officeDocument/2006/relationships/slide" Target="slides/slide12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54" Type="http://schemas.openxmlformats.org/officeDocument/2006/relationships/slide" Target="slides/slide127.xml"/><Relationship Id="rId16" Type="http://schemas.openxmlformats.org/officeDocument/2006/relationships/slideMaster" Target="slideMasters/slideMaster16.xml"/><Relationship Id="rId37" Type="http://schemas.openxmlformats.org/officeDocument/2006/relationships/slide" Target="slides/slide10.xml"/><Relationship Id="rId58" Type="http://schemas.openxmlformats.org/officeDocument/2006/relationships/slide" Target="slides/slide31.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44" Type="http://schemas.openxmlformats.org/officeDocument/2006/relationships/slide" Target="slides/slide117.xml"/><Relationship Id="rId90" Type="http://schemas.openxmlformats.org/officeDocument/2006/relationships/slide" Target="slides/slide63.xml"/><Relationship Id="rId27" Type="http://schemas.openxmlformats.org/officeDocument/2006/relationships/slideMaster" Target="slideMasters/slideMaster27.xml"/><Relationship Id="rId48" Type="http://schemas.openxmlformats.org/officeDocument/2006/relationships/slide" Target="slides/slide21.xml"/><Relationship Id="rId69" Type="http://schemas.openxmlformats.org/officeDocument/2006/relationships/slide" Target="slides/slide42.xml"/><Relationship Id="rId113" Type="http://schemas.openxmlformats.org/officeDocument/2006/relationships/slide" Target="slides/slide86.xml"/><Relationship Id="rId134" Type="http://schemas.openxmlformats.org/officeDocument/2006/relationships/slide" Target="slides/slide107.xml"/><Relationship Id="rId80" Type="http://schemas.openxmlformats.org/officeDocument/2006/relationships/slide" Target="slides/slide53.xml"/><Relationship Id="rId155" Type="http://schemas.openxmlformats.org/officeDocument/2006/relationships/slide" Target="slides/slide1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E13696-DA98-EA44-A2B3-3473D360A702}" type="datetimeFigureOut">
              <a:rPr lang="en-US" smtClean="0"/>
              <a:t>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AC12E6-DC19-F44F-9B59-D271A5E18C6C}" type="slidenum">
              <a:rPr lang="en-US" smtClean="0"/>
              <a:t>‹#›</a:t>
            </a:fld>
            <a:endParaRPr lang="en-US"/>
          </a:p>
        </p:txBody>
      </p:sp>
    </p:spTree>
    <p:extLst>
      <p:ext uri="{BB962C8B-B14F-4D97-AF65-F5344CB8AC3E}">
        <p14:creationId xmlns:p14="http://schemas.microsoft.com/office/powerpoint/2010/main" val="38573790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www.ship.edu" TargetMode="External"/><Relationship Id="rId2" Type="http://schemas.openxmlformats.org/officeDocument/2006/relationships/slide" Target="../slides/slide124.xml"/><Relationship Id="rId1" Type="http://schemas.openxmlformats.org/officeDocument/2006/relationships/notesMaster" Target="../notesMasters/notesMaster1.xml"/><Relationship Id="rId6" Type="http://schemas.openxmlformats.org/officeDocument/2006/relationships/hyperlink" Target="https://en.wikipedia.org/wiki/Chain_letter" TargetMode="External"/><Relationship Id="rId5" Type="http://schemas.openxmlformats.org/officeDocument/2006/relationships/hyperlink" Target="http://www.rd.com/" TargetMode="External"/><Relationship Id="rId4" Type="http://schemas.openxmlformats.org/officeDocument/2006/relationships/hyperlink" Target="http://stmarysmorris.com" TargetMode="Externa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mylifeyoga.com/2015/01/10/all-the-good-things/" TargetMode="External"/><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138238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How about “I am enough.”</a:t>
            </a:r>
          </a:p>
          <a:p>
            <a:r>
              <a:rPr lang="en-US" dirty="0">
                <a:cs typeface="ＭＳ Ｐゴシック" charset="0"/>
              </a:rPr>
              <a:t>Not to be outdone, another has modified it: “I am MORE THAN enough.”</a:t>
            </a:r>
          </a:p>
          <a:p>
            <a:r>
              <a:rPr lang="en-US" dirty="0">
                <a:cs typeface="ＭＳ Ｐゴシック" charset="0"/>
              </a:rPr>
              <a:t>Or I fill me mind with positive thoughts.</a:t>
            </a:r>
          </a:p>
        </p:txBody>
      </p:sp>
    </p:spTree>
    <p:extLst>
      <p:ext uri="{BB962C8B-B14F-4D97-AF65-F5344CB8AC3E}">
        <p14:creationId xmlns:p14="http://schemas.microsoft.com/office/powerpoint/2010/main" val="27765307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942797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440665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851588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721816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dirty="0"/>
              <a:t>Hard-working Singapore weeds out lazy people. There is no unemployment insurance here that people can take advantage of, and there is no welfare program that can make people dependent. </a:t>
            </a:r>
          </a:p>
          <a:p>
            <a:r>
              <a:rPr lang="en-SG" dirty="0"/>
              <a:t>However, occasionally we still have people go from church to church to try to get money out of each congregation. Like other churches, we try to have a balanced view where we help people in need—but we also expect our people to work for a living. </a:t>
            </a:r>
          </a:p>
          <a:p>
            <a:r>
              <a:rPr lang="en-SG" dirty="0"/>
              <a:t>Would you say you are a disciplined person?</a:t>
            </a:r>
          </a:p>
          <a:p>
            <a:r>
              <a:rPr lang="en-SG" dirty="0"/>
              <a:t>Do you discipline your time? Or do you waste time?</a:t>
            </a:r>
          </a:p>
          <a:p>
            <a:r>
              <a:rPr lang="en-SG" dirty="0"/>
              <a:t>Do you serve others or spend most of your time on yourself?</a:t>
            </a:r>
          </a:p>
          <a:p>
            <a:r>
              <a:rPr lang="en-SG" dirty="0"/>
              <a:t>The general rule in this passage is Paul’s maxim: “Those unwilling to work will not get to eat” (3:10 NLT).</a:t>
            </a:r>
          </a:p>
          <a:p>
            <a:endParaRPr lang="en-US" dirty="0"/>
          </a:p>
        </p:txBody>
      </p:sp>
    </p:spTree>
    <p:extLst>
      <p:ext uri="{BB962C8B-B14F-4D97-AF65-F5344CB8AC3E}">
        <p14:creationId xmlns:p14="http://schemas.microsoft.com/office/powerpoint/2010/main" val="98876753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6179200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kern="1200" dirty="0">
                <a:solidFill>
                  <a:schemeClr val="tx1"/>
                </a:solidFill>
                <a:effectLst/>
                <a:latin typeface="+mn-lt"/>
                <a:ea typeface="+mn-ea"/>
                <a:cs typeface="+mn-cs"/>
              </a:rPr>
              <a:t>Restated: He is not incomplete or piecemeal in his ministry to us. </a:t>
            </a:r>
          </a:p>
          <a:p>
            <a:pPr lvl="0"/>
            <a:r>
              <a:rPr lang="en-US" sz="1200" kern="1200" dirty="0">
                <a:solidFill>
                  <a:schemeClr val="tx1"/>
                </a:solidFill>
                <a:effectLst/>
                <a:latin typeface="+mn-lt"/>
                <a:ea typeface="+mn-ea"/>
                <a:cs typeface="+mn-cs"/>
              </a:rPr>
              <a:t>• He touches the heart (emotionally), </a:t>
            </a:r>
          </a:p>
          <a:p>
            <a:pPr lvl="0"/>
            <a:r>
              <a:rPr lang="en-US" sz="1200" kern="1200" dirty="0">
                <a:solidFill>
                  <a:schemeClr val="tx1"/>
                </a:solidFill>
                <a:effectLst/>
                <a:latin typeface="+mn-lt"/>
                <a:ea typeface="+mn-ea"/>
                <a:cs typeface="+mn-cs"/>
              </a:rPr>
              <a:t>• the mind (theologically), </a:t>
            </a:r>
          </a:p>
          <a:p>
            <a:pPr lvl="0"/>
            <a:r>
              <a:rPr lang="en-US" sz="1200" kern="1200" dirty="0">
                <a:solidFill>
                  <a:schemeClr val="tx1"/>
                </a:solidFill>
                <a:effectLst/>
                <a:latin typeface="+mn-lt"/>
                <a:ea typeface="+mn-ea"/>
                <a:cs typeface="+mn-cs"/>
              </a:rPr>
              <a:t>• and the hands (practically).</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52477134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endParaRPr lang="en-US" dirty="0"/>
          </a:p>
        </p:txBody>
      </p:sp>
    </p:spTree>
    <p:extLst>
      <p:ext uri="{BB962C8B-B14F-4D97-AF65-F5344CB8AC3E}">
        <p14:creationId xmlns:p14="http://schemas.microsoft.com/office/powerpoint/2010/main" val="18080982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113962703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hold one another accountable so we will be reliable.</a:t>
            </a:r>
            <a:r>
              <a:rPr lang="en-SG" dirty="0">
                <a:effectLst/>
              </a:rPr>
              <a:t> </a:t>
            </a:r>
          </a:p>
          <a:p>
            <a:r>
              <a:rPr lang="en-SG" dirty="0">
                <a:effectLst/>
              </a:rPr>
              <a:t>• Rather than living an undisciplined life</a:t>
            </a:r>
          </a:p>
          <a:p>
            <a:r>
              <a:rPr lang="en-SG" dirty="0">
                <a:effectLst/>
              </a:rPr>
              <a:t>• Each of us has had to show discipline to learn certain skills such as playing an instrument</a:t>
            </a:r>
          </a:p>
          <a:p>
            <a:r>
              <a:rPr lang="en-SG" dirty="0">
                <a:effectLst/>
              </a:rPr>
              <a:t>• So we need that same type of discipline to know his Word</a:t>
            </a:r>
          </a:p>
          <a:p>
            <a:r>
              <a:rPr lang="en-SG" dirty="0">
                <a:effectLst/>
              </a:rPr>
              <a:t>• And to be a vital part of his church.</a:t>
            </a:r>
          </a:p>
        </p:txBody>
      </p:sp>
    </p:spTree>
    <p:extLst>
      <p:ext uri="{BB962C8B-B14F-4D97-AF65-F5344CB8AC3E}">
        <p14:creationId xmlns:p14="http://schemas.microsoft.com/office/powerpoint/2010/main" val="2675381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Does self affirmation really work?</a:t>
            </a:r>
          </a:p>
        </p:txBody>
      </p:sp>
    </p:spTree>
    <p:extLst>
      <p:ext uri="{BB962C8B-B14F-4D97-AF65-F5344CB8AC3E}">
        <p14:creationId xmlns:p14="http://schemas.microsoft.com/office/powerpoint/2010/main" val="130278685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dirty="0"/>
              <a:t>So what can we take home from 2 Thessalonians today?</a:t>
            </a:r>
          </a:p>
          <a:p>
            <a:r>
              <a:rPr lang="en-SG" dirty="0"/>
              <a:t>How are you responding to God’s gentle affirmation during your difficulty?</a:t>
            </a:r>
          </a:p>
          <a:p>
            <a:r>
              <a:rPr lang="en-SG" dirty="0"/>
              <a:t>Are you becoming more mature through perseverance?</a:t>
            </a:r>
          </a:p>
          <a:p>
            <a:r>
              <a:rPr lang="en-SG" dirty="0"/>
              <a:t>Are you growing more stable by growing in truth?</a:t>
            </a:r>
          </a:p>
          <a:p>
            <a:r>
              <a:rPr lang="en-SG" dirty="0"/>
              <a:t>Are you increasing in discipline and responsibility?</a:t>
            </a:r>
          </a:p>
          <a:p>
            <a:r>
              <a:rPr lang="en-SG" dirty="0"/>
              <a:t>How do you affirm others in their tough times so that their trials will make them better instead of bitter?</a:t>
            </a:r>
          </a:p>
          <a:p>
            <a:endParaRPr lang="en-US" dirty="0"/>
          </a:p>
        </p:txBody>
      </p:sp>
    </p:spTree>
    <p:extLst>
      <p:ext uri="{BB962C8B-B14F-4D97-AF65-F5344CB8AC3E}">
        <p14:creationId xmlns:p14="http://schemas.microsoft.com/office/powerpoint/2010/main" val="130634074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SG" sz="1200" kern="1200">
                <a:solidFill>
                  <a:schemeClr val="tx1"/>
                </a:solidFill>
                <a:effectLst/>
                <a:latin typeface="+mn-lt"/>
                <a:ea typeface="+mn-ea"/>
                <a:cs typeface="+mn-cs"/>
              </a:rPr>
              <a:t>A Catholic nun named Sister Helen P. Mrosla relates this story about affirmation… </a:t>
            </a:r>
          </a:p>
          <a:p>
            <a:r>
              <a:rPr lang="en-SG" sz="1200" kern="1200">
                <a:solidFill>
                  <a:schemeClr val="tx1"/>
                </a:solidFill>
                <a:effectLst/>
                <a:latin typeface="+mn-lt"/>
                <a:ea typeface="+mn-ea"/>
                <a:cs typeface="+mn-cs"/>
              </a:rPr>
              <a:t> </a:t>
            </a:r>
          </a:p>
          <a:p>
            <a:r>
              <a:rPr lang="en-SG" sz="1200" kern="1200">
                <a:solidFill>
                  <a:schemeClr val="tx1"/>
                </a:solidFill>
                <a:effectLst/>
                <a:latin typeface="+mn-lt"/>
                <a:ea typeface="+mn-ea"/>
                <a:cs typeface="+mn-cs"/>
              </a:rPr>
              <a:t>He was in the first third grade class I taught at Saint Mary's School in Morris, Minn.  All 34 of my students were dear to me, but Mark Eklund was one in a million.  Very neat in appearance, but had that happy-to-be-alive attitude that made even his occasional mischievousness delightful. </a:t>
            </a:r>
          </a:p>
          <a:p>
            <a:endParaRPr lang="en-US"/>
          </a:p>
          <a:p>
            <a:r>
              <a:rPr lang="en-US"/>
              <a:t>___________</a:t>
            </a:r>
          </a:p>
          <a:p>
            <a:endParaRPr lang="en-US"/>
          </a:p>
          <a:p>
            <a:r>
              <a:rPr lang="en-US" b="1"/>
              <a:t>Nun</a:t>
            </a:r>
            <a:r>
              <a:rPr lang="mr-IN" b="1"/>
              <a:t>'</a:t>
            </a:r>
            <a:r>
              <a:rPr lang="en-US" b="1"/>
              <a:t>s Lesson is Still Viral Decades Later</a:t>
            </a:r>
          </a:p>
          <a:p>
            <a:r>
              <a:rPr lang="en-US"/>
              <a:t>This story originally appeared in </a:t>
            </a:r>
            <a:r>
              <a:rPr lang="en-US" i="1"/>
              <a:t>Proteus, A Journal of Ideas</a:t>
            </a:r>
            <a:r>
              <a:rPr lang="en-US"/>
              <a:t>, published by </a:t>
            </a:r>
            <a:r>
              <a:rPr lang="en-US">
                <a:hlinkClick r:id="rId3"/>
              </a:rPr>
              <a:t>Shippensburg University</a:t>
            </a:r>
            <a:r>
              <a:rPr lang="en-US"/>
              <a:t> in Pennsylvania. Printed twice a year, each edition of </a:t>
            </a:r>
            <a:r>
              <a:rPr lang="en-US" i="1"/>
              <a:t>Proteus</a:t>
            </a:r>
            <a:r>
              <a:rPr lang="en-US"/>
              <a:t> is devoted to a theme and all its aspects from a number of viewpoints.</a:t>
            </a:r>
          </a:p>
          <a:p>
            <a:r>
              <a:rPr lang="en-US"/>
              <a:t>In 1991, Sister Helen Mrosla, a former third-grade teacher at our </a:t>
            </a:r>
            <a:r>
              <a:rPr lang="en-US">
                <a:hlinkClick r:id="rId4"/>
              </a:rPr>
              <a:t>St. Mary</a:t>
            </a:r>
            <a:r>
              <a:rPr lang="mr-IN">
                <a:hlinkClick r:id="rId4"/>
              </a:rPr>
              <a:t>'</a:t>
            </a:r>
            <a:r>
              <a:rPr lang="en-US">
                <a:hlinkClick r:id="rId4"/>
              </a:rPr>
              <a:t>s School</a:t>
            </a:r>
            <a:r>
              <a:rPr lang="en-US"/>
              <a:t>, responded to the journal</a:t>
            </a:r>
            <a:r>
              <a:rPr lang="mr-IN"/>
              <a:t>'</a:t>
            </a:r>
            <a:r>
              <a:rPr lang="en-US"/>
              <a:t>s request for stories about education. She submitted the text below. Later that year, </a:t>
            </a:r>
            <a:r>
              <a:rPr lang="en-US" i="1">
                <a:hlinkClick r:id="rId5"/>
              </a:rPr>
              <a:t>Reader</a:t>
            </a:r>
            <a:r>
              <a:rPr lang="mr-IN" i="1">
                <a:hlinkClick r:id="rId5"/>
              </a:rPr>
              <a:t>'</a:t>
            </a:r>
            <a:r>
              <a:rPr lang="en-US" i="1">
                <a:hlinkClick r:id="rId5"/>
              </a:rPr>
              <a:t>s Digest</a:t>
            </a:r>
            <a:r>
              <a:rPr lang="en-US"/>
              <a:t> reprinted her submission. About a decade later, the story became a popular email </a:t>
            </a:r>
            <a:r>
              <a:rPr lang="en-US">
                <a:hlinkClick r:id="rId6"/>
              </a:rPr>
              <a:t>chain letter</a:t>
            </a:r>
            <a:r>
              <a:rPr lang="en-US"/>
              <a:t>, which tainted its authenticity. Chain letters are often understood to be hoaxes.</a:t>
            </a:r>
          </a:p>
          <a:p>
            <a:r>
              <a:rPr lang="en-US"/>
              <a:t>Today, however, this sweet letter has regained its authenticity and is used throughout the world to inspire educators and build students</a:t>
            </a:r>
            <a:r>
              <a:rPr lang="mr-IN"/>
              <a:t>'</a:t>
            </a:r>
            <a:r>
              <a:rPr lang="en-US"/>
              <a:t> self-esteem. It</a:t>
            </a:r>
            <a:r>
              <a:rPr lang="mr-IN"/>
              <a:t>'</a:t>
            </a:r>
            <a:r>
              <a:rPr lang="en-US"/>
              <a:t>s since been republished thousands of times over.</a:t>
            </a:r>
          </a:p>
          <a:p>
            <a:endParaRPr lang="en-US"/>
          </a:p>
          <a:p>
            <a:r>
              <a:rPr lang="en-US"/>
              <a:t>http://assumptionofmorris.org/site/about/ourviralnun/</a:t>
            </a:r>
          </a:p>
          <a:p>
            <a:r>
              <a:rPr lang="en-US"/>
              <a:t>Accessed 6 Nov 2016</a:t>
            </a:r>
          </a:p>
          <a:p>
            <a:endParaRPr lang="en-US"/>
          </a:p>
        </p:txBody>
      </p:sp>
    </p:spTree>
    <p:extLst>
      <p:ext uri="{BB962C8B-B14F-4D97-AF65-F5344CB8AC3E}">
        <p14:creationId xmlns:p14="http://schemas.microsoft.com/office/powerpoint/2010/main" val="2303323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Mark talked incessantly. I had to remind him again and again that talking without permission was not acceptable. What impressed me so much, though, was his sincere response every time I had to correct him for misbehaving: </a:t>
            </a:r>
            <a:r>
              <a:rPr lang="mr-IN"/>
              <a:t>"</a:t>
            </a:r>
            <a:r>
              <a:rPr lang="en-US"/>
              <a:t>Thank you for correcting me, Sister!</a:t>
            </a:r>
            <a:r>
              <a:rPr lang="mr-IN"/>
              <a:t>"</a:t>
            </a:r>
            <a:r>
              <a:rPr lang="en-US"/>
              <a:t> I didn</a:t>
            </a:r>
            <a:r>
              <a:rPr lang="mr-IN"/>
              <a:t>'</a:t>
            </a:r>
            <a:r>
              <a:rPr lang="en-US"/>
              <a:t>t know what to make of it at first, but before long I became accustomed to hearing it many times a day. </a:t>
            </a:r>
          </a:p>
          <a:p>
            <a:r>
              <a:rPr lang="en-US"/>
              <a:t>One morning my patience was growing thin when Mark talked once too often, and then I made a novice teacher</a:t>
            </a:r>
            <a:r>
              <a:rPr lang="mr-IN"/>
              <a:t>'</a:t>
            </a:r>
            <a:r>
              <a:rPr lang="en-US"/>
              <a:t>s mistake. I looked at him and said, </a:t>
            </a:r>
            <a:r>
              <a:rPr lang="mr-IN"/>
              <a:t>"</a:t>
            </a:r>
            <a:r>
              <a:rPr lang="en-US"/>
              <a:t>If you say one more word, I am going to tape your mouth shut!</a:t>
            </a:r>
            <a:r>
              <a:rPr lang="mr-IN"/>
              <a:t>"</a:t>
            </a:r>
            <a:r>
              <a:rPr lang="en-US"/>
              <a:t> </a:t>
            </a:r>
          </a:p>
          <a:p>
            <a:r>
              <a:rPr lang="en-US"/>
              <a:t>It wasn</a:t>
            </a:r>
            <a:r>
              <a:rPr lang="mr-IN"/>
              <a:t>'</a:t>
            </a:r>
            <a:r>
              <a:rPr lang="en-US"/>
              <a:t>t ten seconds later when Chuck blurted out, </a:t>
            </a:r>
            <a:r>
              <a:rPr lang="mr-IN"/>
              <a:t>"</a:t>
            </a:r>
            <a:r>
              <a:rPr lang="en-US"/>
              <a:t>Mark is talking again.</a:t>
            </a:r>
            <a:r>
              <a:rPr lang="mr-IN"/>
              <a:t>"</a:t>
            </a:r>
            <a:r>
              <a:rPr lang="en-US"/>
              <a:t> I hadn</a:t>
            </a:r>
            <a:r>
              <a:rPr lang="mr-IN"/>
              <a:t>'</a:t>
            </a:r>
            <a:r>
              <a:rPr lang="en-US"/>
              <a:t>t asked any of the students to help me watch Mark, but since I had stated the punishment in front of the class, I had to act on it. </a:t>
            </a:r>
          </a:p>
          <a:p>
            <a:endParaRPr lang="en-US"/>
          </a:p>
          <a:p>
            <a:r>
              <a:rPr lang="en-US"/>
              <a:t>• I remember the scene as if it had occurred this morning. I walked to my desk, very deliberately opened my drawer and took out a roll of masking tape. Without saying a word, I proceeded to Mark</a:t>
            </a:r>
            <a:r>
              <a:rPr lang="mr-IN"/>
              <a:t>'</a:t>
            </a:r>
            <a:r>
              <a:rPr lang="en-US"/>
              <a:t>s desk, tore off two pieces of tape and made a big X with them over his mouth. I then returned to the front of the room. As I glanced at Mark to see how he was doing, he winked at me. That did it! I started laughing. The class cheered as I walked back to Mark</a:t>
            </a:r>
            <a:r>
              <a:rPr lang="mr-IN"/>
              <a:t>'</a:t>
            </a:r>
            <a:r>
              <a:rPr lang="en-US"/>
              <a:t>s desk, removed the tape and shrugged my shoulders. His first words were, </a:t>
            </a:r>
            <a:r>
              <a:rPr lang="mr-IN"/>
              <a:t>"</a:t>
            </a:r>
            <a:r>
              <a:rPr lang="en-US"/>
              <a:t>Thank you for correcting me, Sister.</a:t>
            </a:r>
            <a:r>
              <a:rPr lang="mr-IN"/>
              <a:t>"</a:t>
            </a:r>
            <a:br>
              <a:rPr lang="en-US"/>
            </a:br>
            <a:br>
              <a:rPr lang="en-US"/>
            </a:br>
            <a:r>
              <a:rPr lang="en-US"/>
              <a:t>At the end of the year I was asked to teach junior high math. The years flew by, and before I knew it Mark was in my classroom again. He was more handsome than ever and just as polite. Since he had to listen carefully to my instructions in the </a:t>
            </a:r>
            <a:r>
              <a:rPr lang="mr-IN"/>
              <a:t>"</a:t>
            </a:r>
            <a:r>
              <a:rPr lang="en-US"/>
              <a:t>new math,</a:t>
            </a:r>
            <a:r>
              <a:rPr lang="mr-IN"/>
              <a:t>"</a:t>
            </a:r>
            <a:r>
              <a:rPr lang="en-US"/>
              <a:t> he did not talk as much in ninth grade as he had in the third. </a:t>
            </a:r>
          </a:p>
          <a:p>
            <a:r>
              <a:rPr lang="en-US"/>
              <a:t>One Friday, things just didn</a:t>
            </a:r>
            <a:r>
              <a:rPr lang="mr-IN"/>
              <a:t>'</a:t>
            </a:r>
            <a:r>
              <a:rPr lang="en-US"/>
              <a:t>t feel right. We had worked hard on a new concept all week, and I sensed that the students were frowning, frustrated with themselves — and edgy with one another. I had to stop this crankiness before it got out of hand. So I asked them to list the names of the other students in the room on two sheets of paper, leaving a space between each name. Then I told them to think of the nicest thing they could say about each of their classmates and write it down. It took the remainder of the class period to finish the assignment, and as the students left the room, each one handed me the papers. Charlie smiled. Mark said, </a:t>
            </a:r>
            <a:r>
              <a:rPr lang="mr-IN"/>
              <a:t>"</a:t>
            </a:r>
            <a:r>
              <a:rPr lang="en-US"/>
              <a:t>Thank you for teaching me, Sister. Have a good weekend.</a:t>
            </a:r>
            <a:r>
              <a:rPr lang="mr-IN"/>
              <a:t>"</a:t>
            </a:r>
            <a:r>
              <a:rPr lang="en-US"/>
              <a:t> </a:t>
            </a:r>
          </a:p>
          <a:p>
            <a:r>
              <a:rPr lang="en-US"/>
              <a:t>That Saturday, I wrote down the name of each student on a separate sheet of paper, and I listed what everyone else had said about that individual. On Monday I gave each student his or her list. Before long, the entire class was smiling. </a:t>
            </a:r>
            <a:r>
              <a:rPr lang="mr-IN"/>
              <a:t>"</a:t>
            </a:r>
            <a:r>
              <a:rPr lang="en-US"/>
              <a:t>Really?</a:t>
            </a:r>
            <a:r>
              <a:rPr lang="mr-IN"/>
              <a:t>"</a:t>
            </a:r>
            <a:r>
              <a:rPr lang="en-US"/>
              <a:t> I heard whispered. </a:t>
            </a:r>
            <a:r>
              <a:rPr lang="mr-IN"/>
              <a:t>"</a:t>
            </a:r>
            <a:r>
              <a:rPr lang="en-US"/>
              <a:t>I never knew that meant anything to anyone!</a:t>
            </a:r>
            <a:r>
              <a:rPr lang="mr-IN"/>
              <a:t>"</a:t>
            </a:r>
            <a:r>
              <a:rPr lang="en-US"/>
              <a:t> </a:t>
            </a:r>
            <a:r>
              <a:rPr lang="mr-IN"/>
              <a:t>"</a:t>
            </a:r>
            <a:r>
              <a:rPr lang="en-US"/>
              <a:t>I didn</a:t>
            </a:r>
            <a:r>
              <a:rPr lang="mr-IN"/>
              <a:t>'</a:t>
            </a:r>
            <a:r>
              <a:rPr lang="en-US"/>
              <a:t>t know others liked me so much!</a:t>
            </a:r>
            <a:r>
              <a:rPr lang="mr-IN"/>
              <a:t>"</a:t>
            </a:r>
            <a:r>
              <a:rPr lang="en-US"/>
              <a:t> No one ever mentioned those papers in class again. I never knew if they discussed them after class or with their parents, but it didn</a:t>
            </a:r>
            <a:r>
              <a:rPr lang="mr-IN"/>
              <a:t>'</a:t>
            </a:r>
            <a:r>
              <a:rPr lang="en-US"/>
              <a:t>t matter. The exercise had accomplished its purpose. The students were happy with themselves and one another again. </a:t>
            </a:r>
          </a:p>
          <a:p>
            <a:r>
              <a:rPr lang="en-US"/>
              <a:t>That group of students moved on. Several years later, after I returned from vacation, my parents met me at the airport. As we were driving home, Mother asked me the usual questions about the trip — the weather, my experiences in general. There was a light lull in the conversation. Mother gave Dad a sideways glance and simply said, </a:t>
            </a:r>
            <a:r>
              <a:rPr lang="mr-IN"/>
              <a:t>"</a:t>
            </a:r>
            <a:r>
              <a:rPr lang="en-US"/>
              <a:t>Dad?</a:t>
            </a:r>
            <a:r>
              <a:rPr lang="mr-IN"/>
              <a:t>"</a:t>
            </a:r>
            <a:r>
              <a:rPr lang="en-US"/>
              <a:t> </a:t>
            </a:r>
          </a:p>
          <a:p>
            <a:r>
              <a:rPr lang="en-US"/>
              <a:t>My father cleared his throat as he usually did before something important. </a:t>
            </a:r>
            <a:r>
              <a:rPr lang="mr-IN"/>
              <a:t>"</a:t>
            </a:r>
            <a:r>
              <a:rPr lang="en-US"/>
              <a:t>The Eklunds called last night,</a:t>
            </a:r>
            <a:r>
              <a:rPr lang="mr-IN"/>
              <a:t>"</a:t>
            </a:r>
            <a:r>
              <a:rPr lang="en-US"/>
              <a:t> he began.</a:t>
            </a:r>
          </a:p>
          <a:p>
            <a:r>
              <a:rPr lang="mr-IN"/>
              <a:t>"</a:t>
            </a:r>
            <a:r>
              <a:rPr lang="en-US"/>
              <a:t>Really?</a:t>
            </a:r>
            <a:r>
              <a:rPr lang="mr-IN"/>
              <a:t>"</a:t>
            </a:r>
            <a:r>
              <a:rPr lang="en-US"/>
              <a:t> I said. </a:t>
            </a:r>
            <a:r>
              <a:rPr lang="mr-IN"/>
              <a:t>"</a:t>
            </a:r>
            <a:r>
              <a:rPr lang="en-US"/>
              <a:t>I haven</a:t>
            </a:r>
            <a:r>
              <a:rPr lang="mr-IN"/>
              <a:t>'</a:t>
            </a:r>
            <a:r>
              <a:rPr lang="en-US"/>
              <a:t>t heard from them in years. I wonder how Mark is.</a:t>
            </a:r>
            <a:r>
              <a:rPr lang="mr-IN"/>
              <a:t>"</a:t>
            </a:r>
            <a:r>
              <a:rPr lang="en-US"/>
              <a:t> </a:t>
            </a:r>
          </a:p>
          <a:p>
            <a:r>
              <a:rPr lang="en-US"/>
              <a:t>____</a:t>
            </a:r>
          </a:p>
          <a:p>
            <a:endParaRPr lang="en-US"/>
          </a:p>
          <a:p>
            <a:r>
              <a:rPr lang="en-US" b="1"/>
              <a:t>Credit</a:t>
            </a:r>
            <a:r>
              <a:rPr lang="en-US"/>
              <a:t>: Sister Helen P. Mrosla. Sister Helen Mrosla, a Franciscan nun, submitted </a:t>
            </a:r>
            <a:r>
              <a:rPr lang="mr-IN"/>
              <a:t>"</a:t>
            </a:r>
            <a:r>
              <a:rPr lang="en-US"/>
              <a:t>All the Good Things</a:t>
            </a:r>
            <a:r>
              <a:rPr lang="mr-IN"/>
              <a:t>"</a:t>
            </a:r>
            <a:r>
              <a:rPr lang="en-US"/>
              <a:t> to Proteus, A Journal of Ideas in 1991. Her article also appeared in Reader</a:t>
            </a:r>
            <a:r>
              <a:rPr lang="mr-IN"/>
              <a:t>'</a:t>
            </a:r>
            <a:r>
              <a:rPr lang="en-US"/>
              <a:t>s Digest that same year, was reprinted in the original Chicken Soup for the Soul book in 1993, and was offered yet again in 1996</a:t>
            </a:r>
            <a:r>
              <a:rPr lang="mr-IN"/>
              <a:t>'</a:t>
            </a:r>
            <a:r>
              <a:rPr lang="en-US"/>
              <a:t>s Stories for the Heart. </a:t>
            </a:r>
          </a:p>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b="1">
                <a:hlinkClick r:id="rId3" tooltip="Permalink to All The Good Things"/>
              </a:rPr>
              <a:t>All The Good Things</a:t>
            </a:r>
            <a:endParaRPr lang="en-US" b="1"/>
          </a:p>
          <a:p>
            <a:r>
              <a:rPr lang="en-US"/>
              <a:t>Helen P. Mrosla</a:t>
            </a:r>
          </a:p>
          <a:p>
            <a:r>
              <a:rPr lang="en-US"/>
              <a:t>http://mylifeyoga.com/2015/01/10/all-the-good-things/</a:t>
            </a:r>
          </a:p>
          <a:p>
            <a:r>
              <a:rPr lang="en-US"/>
              <a:t>Accessed 6 Nov 2016</a:t>
            </a:r>
          </a:p>
          <a:p>
            <a:endParaRPr lang="en-US"/>
          </a:p>
        </p:txBody>
      </p:sp>
    </p:spTree>
    <p:extLst>
      <p:ext uri="{BB962C8B-B14F-4D97-AF65-F5344CB8AC3E}">
        <p14:creationId xmlns:p14="http://schemas.microsoft.com/office/powerpoint/2010/main" val="28697040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SG" sz="1200" kern="1200" dirty="0">
                <a:solidFill>
                  <a:schemeClr val="tx1"/>
                </a:solidFill>
                <a:effectLst/>
                <a:latin typeface="+mn-lt"/>
                <a:ea typeface="+mn-ea"/>
                <a:cs typeface="+mn-cs"/>
              </a:rPr>
              <a:t>Dad responded quietly.  "Mark was killed in Vietnam," he said. "The funeral is tomorrow, and his parents would like if it you could attend."  To this day I can still point to the exact spot on I-494 where Dad told me about Mark.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I had never seen a serviceman in a military coffin before.  Mark looked so handsome, so mature.  All I could think at that moment was, Mark, I would give all the masking tape in the world if only you would talk to me.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The church was packed with Mark's friends.  Chuck's sister sang "The Battle Hymn of the Republic."  Why did it have to rain on the day of the funeral?  It was difficult enough at the graveside.  The pastor said the usual prayers, and the bugler played taps.  One by one those who loved Mark took a last walk by the coffin and sprinkled it with holy water.  I was the last one to bless the coffin.  As I stood there, one of the soldiers who had acted as pallbearer came up to me.  "Were you Mark's math teacher?" he asked.  I nodded as I continued to stare at the coffin.  "Mark talked about you a lot," he said.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After the funeral, most of Mark's former classmates headed to Chuck's farmhouse for lunch.  Mark's mother and father were there, obviously waiting for me.  "We want to show you something," his father said, taking a wallet out of his pocket.  "They found this on Mark when he was killed.  We thought you might recognize it."  Opening the billfold, he carefully removed two worn pieces of notebook paper that had obviously been taped, folded and refolded many times.  I knew without looking that the papers were the ones on which I had listed all the good things each of Mark's classmates had said about him.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"Thank you so much for doing that," Mark's mother said.  "As you can see, Mark treasured it." </a:t>
            </a:r>
          </a:p>
          <a:p>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Mark's classmates started to gather around us.  Charlie smiled rather sheepishly and said, "I still have my list. It's in the top drawer of my desk at home."  Chuck's wife said, "Chuck asked me to put his in our wedding album."  "I have mine too," Marilyn said.  "It's in my diary."  Then Vicki, another classmate, reached into her pocketbook, took out her wallet and showed her worn and frazzled list to the group.  "I carry this with me at all times," Vicki said without batting an eyelash.  "I think we all saved our lists."  That's when I finally sat down and cried.  I cried for Mark and for all his friends who would never see him again.</a:t>
            </a:r>
            <a:endParaRPr lang="en-US" dirty="0"/>
          </a:p>
          <a:p>
            <a:r>
              <a:rPr lang="en-US" dirty="0"/>
              <a:t>_________</a:t>
            </a:r>
          </a:p>
          <a:p>
            <a:endParaRPr lang="en-US" dirty="0"/>
          </a:p>
          <a:p>
            <a:r>
              <a:rPr lang="mr-IN" dirty="0"/>
              <a:t>"</a:t>
            </a:r>
            <a:r>
              <a:rPr lang="en-US" dirty="0"/>
              <a:t>A Morris native and St. Mary</a:t>
            </a:r>
            <a:r>
              <a:rPr lang="mr-IN" dirty="0"/>
              <a:t>'</a:t>
            </a:r>
            <a:r>
              <a:rPr lang="en-US" dirty="0"/>
              <a:t>s alumni, Mark Eklund was killed in the Vietnam War. He was just 20 years old.</a:t>
            </a:r>
            <a:r>
              <a:rPr lang="mr-IN" dirty="0"/>
              <a:t>"</a:t>
            </a:r>
            <a:endParaRPr lang="en-US" dirty="0"/>
          </a:p>
          <a:p>
            <a:endParaRPr lang="en-US" dirty="0"/>
          </a:p>
          <a:p>
            <a:r>
              <a:rPr lang="en-US" dirty="0"/>
              <a:t>http://</a:t>
            </a:r>
            <a:r>
              <a:rPr lang="en-US" dirty="0" err="1"/>
              <a:t>assumptionofmorris.org</a:t>
            </a:r>
            <a:r>
              <a:rPr lang="en-US" dirty="0"/>
              <a:t>/site/about/</a:t>
            </a:r>
            <a:r>
              <a:rPr lang="en-US" dirty="0" err="1"/>
              <a:t>ourviralnun</a:t>
            </a:r>
            <a:r>
              <a:rPr lang="en-US" dirty="0"/>
              <a:t>/</a:t>
            </a:r>
          </a:p>
        </p:txBody>
      </p:sp>
    </p:spTree>
    <p:extLst>
      <p:ext uri="{BB962C8B-B14F-4D97-AF65-F5344CB8AC3E}">
        <p14:creationId xmlns:p14="http://schemas.microsoft.com/office/powerpoint/2010/main" val="15233997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kern="1200" dirty="0">
                <a:solidFill>
                  <a:schemeClr val="tx1"/>
                </a:solidFill>
                <a:effectLst/>
                <a:latin typeface="+mn-lt"/>
                <a:ea typeface="+mn-ea"/>
                <a:cs typeface="+mn-cs"/>
              </a:rPr>
              <a:t>The affirmation </a:t>
            </a:r>
            <a:r>
              <a:rPr lang="en-SG" sz="1200" i="1" kern="1200" dirty="0">
                <a:solidFill>
                  <a:schemeClr val="tx1"/>
                </a:solidFill>
                <a:effectLst/>
                <a:latin typeface="+mn-lt"/>
                <a:ea typeface="+mn-ea"/>
                <a:cs typeface="+mn-cs"/>
              </a:rPr>
              <a:t>you</a:t>
            </a:r>
            <a:r>
              <a:rPr lang="en-SG" sz="1200" kern="1200" dirty="0">
                <a:solidFill>
                  <a:schemeClr val="tx1"/>
                </a:solidFill>
                <a:effectLst/>
                <a:latin typeface="+mn-lt"/>
                <a:ea typeface="+mn-ea"/>
                <a:cs typeface="+mn-cs"/>
              </a:rPr>
              <a:t> give this week just might meet a specific need and inspire hope too.</a:t>
            </a:r>
          </a:p>
          <a:p>
            <a:r>
              <a:rPr lang="en-SG" sz="1200" kern="1200" dirty="0">
                <a:solidFill>
                  <a:schemeClr val="tx1"/>
                </a:solidFill>
                <a:effectLst/>
                <a:latin typeface="+mn-lt"/>
                <a:ea typeface="+mn-ea"/>
                <a:cs typeface="+mn-cs"/>
              </a:rPr>
              <a:t>Who needs your affirmation this week, today?  Take some moments now to tell the Lord </a:t>
            </a:r>
            <a:r>
              <a:rPr lang="en-SG" sz="1200" i="1" kern="1200" dirty="0">
                <a:solidFill>
                  <a:schemeClr val="tx1"/>
                </a:solidFill>
                <a:effectLst/>
                <a:latin typeface="+mn-lt"/>
                <a:ea typeface="+mn-ea"/>
                <a:cs typeface="+mn-cs"/>
              </a:rPr>
              <a:t>who</a:t>
            </a:r>
            <a:r>
              <a:rPr lang="en-SG" sz="1200" kern="1200" dirty="0">
                <a:solidFill>
                  <a:schemeClr val="tx1"/>
                </a:solidFill>
                <a:effectLst/>
                <a:latin typeface="+mn-lt"/>
                <a:ea typeface="+mn-ea"/>
                <a:cs typeface="+mn-cs"/>
              </a:rPr>
              <a:t> you are going to encourage and </a:t>
            </a:r>
            <a:r>
              <a:rPr lang="en-SG" sz="1200" i="1" kern="1200" dirty="0">
                <a:solidFill>
                  <a:schemeClr val="tx1"/>
                </a:solidFill>
                <a:effectLst/>
                <a:latin typeface="+mn-lt"/>
                <a:ea typeface="+mn-ea"/>
                <a:cs typeface="+mn-cs"/>
              </a:rPr>
              <a:t>how</a:t>
            </a:r>
            <a:r>
              <a:rPr lang="en-SG" sz="1200" kern="1200" dirty="0">
                <a:solidFill>
                  <a:schemeClr val="tx1"/>
                </a:solidFill>
                <a:effectLst/>
                <a:latin typeface="+mn-lt"/>
                <a:ea typeface="+mn-ea"/>
                <a:cs typeface="+mn-cs"/>
              </a:rPr>
              <a:t> you</a:t>
            </a:r>
            <a:r>
              <a:rPr lang="mr-IN" sz="1200" kern="1200" dirty="0">
                <a:solidFill>
                  <a:schemeClr val="tx1"/>
                </a:solidFill>
                <a:effectLst/>
                <a:latin typeface="+mn-lt"/>
                <a:ea typeface="+mn-ea"/>
                <a:cs typeface="+mn-cs"/>
              </a:rPr>
              <a:t>'</a:t>
            </a:r>
            <a:r>
              <a:rPr lang="en-SG" sz="1200" kern="1200" dirty="0">
                <a:solidFill>
                  <a:schemeClr val="tx1"/>
                </a:solidFill>
                <a:effectLst/>
                <a:latin typeface="+mn-lt"/>
                <a:ea typeface="+mn-ea"/>
                <a:cs typeface="+mn-cs"/>
              </a:rPr>
              <a:t>re going to do it—</a:t>
            </a:r>
          </a:p>
          <a:p>
            <a:r>
              <a:rPr lang="en-SG" sz="1200" kern="1200" dirty="0">
                <a:solidFill>
                  <a:schemeClr val="tx1"/>
                </a:solidFill>
                <a:effectLst/>
                <a:latin typeface="+mn-lt"/>
                <a:ea typeface="+mn-ea"/>
                <a:cs typeface="+mn-cs"/>
              </a:rPr>
              <a:t>Take that person out for a meal?</a:t>
            </a:r>
          </a:p>
          <a:p>
            <a:r>
              <a:rPr lang="en-SG" sz="1200" kern="1200" dirty="0">
                <a:solidFill>
                  <a:schemeClr val="tx1"/>
                </a:solidFill>
                <a:effectLst/>
                <a:latin typeface="+mn-lt"/>
                <a:ea typeface="+mn-ea"/>
                <a:cs typeface="+mn-cs"/>
              </a:rPr>
              <a:t>Offer a helping hand?</a:t>
            </a:r>
          </a:p>
          <a:p>
            <a:r>
              <a:rPr lang="en-SG" sz="1200" kern="1200" dirty="0">
                <a:solidFill>
                  <a:schemeClr val="tx1"/>
                </a:solidFill>
                <a:effectLst/>
                <a:latin typeface="+mn-lt"/>
                <a:ea typeface="+mn-ea"/>
                <a:cs typeface="+mn-cs"/>
              </a:rPr>
              <a:t>Send a card or note?</a:t>
            </a:r>
          </a:p>
          <a:p>
            <a:r>
              <a:rPr lang="en-SG" sz="1200" kern="1200" dirty="0">
                <a:solidFill>
                  <a:schemeClr val="tx1"/>
                </a:solidFill>
                <a:effectLst/>
                <a:latin typeface="+mn-lt"/>
                <a:ea typeface="+mn-ea"/>
                <a:cs typeface="+mn-cs"/>
              </a:rPr>
              <a:t>Phone him or her to show that you care?</a:t>
            </a:r>
          </a:p>
          <a:p>
            <a:r>
              <a:rPr lang="en-SG" sz="1200" kern="1200" dirty="0">
                <a:solidFill>
                  <a:schemeClr val="tx1"/>
                </a:solidFill>
                <a:effectLst/>
                <a:latin typeface="+mn-lt"/>
                <a:ea typeface="+mn-ea"/>
                <a:cs typeface="+mn-cs"/>
              </a:rPr>
              <a:t>Make it simple—but most of all, make it genuine affirmation.</a:t>
            </a:r>
          </a:p>
          <a:p>
            <a:r>
              <a:rPr lang="en-SG" sz="1200" kern="1200" dirty="0">
                <a:solidFill>
                  <a:schemeClr val="tx1"/>
                </a:solidFill>
                <a:effectLst/>
                <a:latin typeface="+mn-lt"/>
                <a:ea typeface="+mn-ea"/>
                <a:cs typeface="+mn-cs"/>
              </a:rPr>
              <a:t>Maybe you need to receive affirmation today more than to give it.</a:t>
            </a:r>
          </a:p>
          <a:p>
            <a:r>
              <a:rPr lang="en-SG" sz="1200" kern="1200" dirty="0">
                <a:solidFill>
                  <a:schemeClr val="tx1"/>
                </a:solidFill>
                <a:effectLst/>
                <a:latin typeface="+mn-lt"/>
                <a:ea typeface="+mn-ea"/>
                <a:cs typeface="+mn-cs"/>
              </a:rPr>
              <a:t>Even if people fail to affirm you, God doesn’t.</a:t>
            </a:r>
          </a:p>
          <a:p>
            <a:r>
              <a:rPr lang="en-SG" sz="1200" kern="1200" dirty="0">
                <a:solidFill>
                  <a:schemeClr val="tx1"/>
                </a:solidFill>
                <a:effectLst/>
                <a:latin typeface="+mn-lt"/>
                <a:ea typeface="+mn-ea"/>
                <a:cs typeface="+mn-cs"/>
              </a:rPr>
              <a:t>He sent his own son for you to affirm you—so tell him thanks!</a:t>
            </a:r>
          </a:p>
          <a:p>
            <a:r>
              <a:rPr lang="en-SG" sz="1200" kern="1200" dirty="0">
                <a:solidFill>
                  <a:schemeClr val="tx1"/>
                </a:solidFill>
                <a:effectLst/>
                <a:latin typeface="+mn-lt"/>
                <a:ea typeface="+mn-ea"/>
                <a:cs typeface="+mn-cs"/>
              </a:rPr>
              <a:t>If you need human affirmation, we are up here to talk afterwards. </a:t>
            </a:r>
          </a:p>
          <a:p>
            <a:endParaRPr lang="en-SG"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990515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8084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What if a person doubts that he or she deserves self-esteem?</a:t>
            </a:r>
          </a:p>
        </p:txBody>
      </p:sp>
    </p:spTree>
    <p:extLst>
      <p:ext uri="{BB962C8B-B14F-4D97-AF65-F5344CB8AC3E}">
        <p14:creationId xmlns:p14="http://schemas.microsoft.com/office/powerpoint/2010/main" val="2098373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What do you do if you say, “I am not sure how many problems I have because math is one of them”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Isn’t it far better for others to praise you than for you to praise yourself</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4087090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SG" sz="1200" kern="1200" dirty="0">
                <a:solidFill>
                  <a:schemeClr val="tx1"/>
                </a:solidFill>
                <a:effectLst/>
                <a:latin typeface="+mn-lt"/>
                <a:ea typeface="+mn-ea"/>
                <a:cs typeface="+mn-cs"/>
              </a:rPr>
              <a:t>Love means seeing needs. I wonder how many of us have eyes to see when others have genuine needs—physical issues are easier to see, but spiritual needs are a greater challenge.</a:t>
            </a:r>
          </a:p>
          <a:p>
            <a:r>
              <a:rPr lang="en-SG" dirty="0">
                <a:effectLst/>
              </a:rPr>
              <a:t>Life goes so fast, often it’s tough to take care of </a:t>
            </a:r>
            <a:r>
              <a:rPr lang="en-SG" dirty="0" err="1">
                <a:effectLst/>
              </a:rPr>
              <a:t>outselves</a:t>
            </a:r>
            <a:r>
              <a:rPr lang="en-SG" dirty="0">
                <a:effectLst/>
              </a:rPr>
              <a:t> let alone others.  I struggle with this—don’t you? </a:t>
            </a:r>
            <a:r>
              <a:rPr lang="en-SG" sz="1200" kern="1200" dirty="0">
                <a:solidFill>
                  <a:schemeClr val="tx1"/>
                </a:solidFill>
                <a:effectLst/>
                <a:latin typeface="+mn-lt"/>
                <a:ea typeface="+mn-ea"/>
                <a:cs typeface="+mn-cs"/>
              </a:rPr>
              <a:t>Do you struggle with how to help those who are in tough straits? Do you know anyone afflicted in their relationship with their spouse, in financial woe, struggling with children or work or something else?</a:t>
            </a:r>
          </a:p>
          <a:p>
            <a:endParaRPr lang="en-US" dirty="0"/>
          </a:p>
        </p:txBody>
      </p:sp>
    </p:spTree>
    <p:extLst>
      <p:ext uri="{BB962C8B-B14F-4D97-AF65-F5344CB8AC3E}">
        <p14:creationId xmlns:p14="http://schemas.microsoft.com/office/powerpoint/2010/main" val="443320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SG" sz="1200" kern="1200">
                <a:solidFill>
                  <a:schemeClr val="tx1"/>
                </a:solidFill>
                <a:effectLst/>
                <a:latin typeface="+mn-lt"/>
                <a:ea typeface="+mn-ea"/>
                <a:cs typeface="+mn-cs"/>
              </a:rPr>
              <a:t>How can you help those who are going through </a:t>
            </a:r>
            <a:r>
              <a:rPr lang="en-SG" sz="1200" u="sng" kern="1200">
                <a:solidFill>
                  <a:schemeClr val="tx1"/>
                </a:solidFill>
                <a:effectLst/>
                <a:latin typeface="+mn-lt"/>
                <a:ea typeface="+mn-ea"/>
                <a:cs typeface="+mn-cs"/>
              </a:rPr>
              <a:t>tough</a:t>
            </a:r>
            <a:r>
              <a:rPr lang="en-SG" sz="1200" kern="1200">
                <a:solidFill>
                  <a:schemeClr val="tx1"/>
                </a:solidFill>
                <a:effectLst/>
                <a:latin typeface="+mn-lt"/>
                <a:ea typeface="+mn-ea"/>
                <a:cs typeface="+mn-cs"/>
              </a:rPr>
              <a:t> times?  What should you say to ease the pain rather than add to it like Job’s counselors?  What do you do to help people in difficulty?</a:t>
            </a:r>
            <a:r>
              <a:rPr lang="en-SG">
                <a:effectLst/>
              </a:rPr>
              <a:t> </a:t>
            </a:r>
            <a:endParaRPr lang="en-US"/>
          </a:p>
        </p:txBody>
      </p:sp>
    </p:spTree>
    <p:extLst>
      <p:ext uri="{BB962C8B-B14F-4D97-AF65-F5344CB8AC3E}">
        <p14:creationId xmlns:p14="http://schemas.microsoft.com/office/powerpoint/2010/main" val="3749475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Perhaps it’s even better to see how God affirms you and tells you how valuable you are to him? Do you see him affirming you</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098840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Today we will look at a church caught in the “winepress of persecution” that had yielded to God, resulting in a fragrant display of God’s grace. The Thessalonians still had “persecutions and trials” about a year after Paul had established the church but they were bearing under it, though crushed</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782241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The church was located in northern Greece on a peninsula as both a key port city…</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2617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t>
            </a:r>
            <a:r>
              <a:rPr lang="en-US" sz="1200" kern="1200" dirty="0">
                <a:solidFill>
                  <a:schemeClr val="tx1"/>
                </a:solidFill>
                <a:effectLst/>
                <a:latin typeface="+mn-lt"/>
                <a:ea typeface="+mn-ea"/>
                <a:cs typeface="+mn-cs"/>
              </a:rPr>
              <a:t>and also on the main east-west land route in the Roman Empire called the Via </a:t>
            </a:r>
            <a:r>
              <a:rPr lang="en-US" sz="1200" kern="1200" dirty="0" err="1">
                <a:solidFill>
                  <a:schemeClr val="tx1"/>
                </a:solidFill>
                <a:effectLst/>
                <a:latin typeface="+mn-lt"/>
                <a:ea typeface="+mn-ea"/>
                <a:cs typeface="+mn-cs"/>
              </a:rPr>
              <a:t>Egnatia</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AC12E6-DC19-F44F-9B59-D271A5E18C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9571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cs typeface="ＭＳ Ｐゴシック" charset="0"/>
              </a:rPr>
              <a:t>Lately I have been thinking a lot about how we all need to be affirmed.</a:t>
            </a:r>
          </a:p>
          <a:p>
            <a:r>
              <a:rPr lang="en-SG" dirty="0">
                <a:cs typeface="ＭＳ Ｐゴシック" charset="0"/>
              </a:rPr>
              <a:t>The past two weeks both Susan and I have had the most health issues ever in our 35-year marriage. Last Sunday was the first time we both ever missed church. My voice just wasn’t in shape to preach, I didn’t have the energy, etc. I won’t give you all the details lest it become “an organ recital.”</a:t>
            </a:r>
          </a:p>
          <a:p>
            <a:r>
              <a:rPr lang="en-SG" dirty="0">
                <a:cs typeface="ＭＳ Ｐゴシック" charset="0"/>
              </a:rPr>
              <a:t>That’s not what is important. What is more significant is that some of you reached out to us and genuinely affirmed us! Thank you! Susan’s eye operation to correct her double vision did happen and was a success, despite our doubts about it going through with her rapid heartbeat days before the operation. Now, instead of seeing two husbands with her double vision, she is back to having only one husband.</a:t>
            </a:r>
          </a:p>
          <a:p>
            <a:endParaRPr lang="en-SG" dirty="0">
              <a:cs typeface="ＭＳ Ｐゴシック" charset="0"/>
            </a:endParaRPr>
          </a:p>
          <a:p>
            <a:endParaRPr lang="en-SG"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3561468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Paul established the Thessalonian church amidst great difficulty. The background is in Acts 17. </a:t>
            </a:r>
            <a:endParaRPr lang="en-US" dirty="0"/>
          </a:p>
        </p:txBody>
      </p:sp>
      <p:sp>
        <p:nvSpPr>
          <p:cNvPr id="4" name="Slide Number Placeholder 3"/>
          <p:cNvSpPr>
            <a:spLocks noGrp="1"/>
          </p:cNvSpPr>
          <p:nvPr>
            <p:ph type="sldNum" sz="quarter" idx="5"/>
          </p:nvPr>
        </p:nvSpPr>
        <p:spPr/>
        <p:txBody>
          <a:bodyPr/>
          <a:lstStyle/>
          <a:p>
            <a:fld id="{B4AC12E6-DC19-F44F-9B59-D271A5E18C6C}" type="slidenum">
              <a:rPr lang="en-US" smtClean="0"/>
              <a:t>20</a:t>
            </a:fld>
            <a:endParaRPr lang="en-US"/>
          </a:p>
        </p:txBody>
      </p:sp>
    </p:spTree>
    <p:extLst>
      <p:ext uri="{BB962C8B-B14F-4D97-AF65-F5344CB8AC3E}">
        <p14:creationId xmlns:p14="http://schemas.microsoft.com/office/powerpoint/2010/main" val="4082540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kern="1200" dirty="0">
                <a:solidFill>
                  <a:schemeClr val="tx1"/>
                </a:solidFill>
                <a:effectLst/>
                <a:latin typeface="+mn-lt"/>
                <a:ea typeface="+mn-ea"/>
                <a:cs typeface="+mn-cs"/>
              </a:rPr>
              <a:t>Paul only stayed there about three months, but the Jews who kicked him out over to Berea even followed him to Berea and kicked him out of there too!</a:t>
            </a:r>
            <a:r>
              <a:rPr lang="en-SG" dirty="0">
                <a:effectLst/>
              </a:rPr>
              <a:t> </a:t>
            </a:r>
            <a:endParaRPr lang="en-US" dirty="0"/>
          </a:p>
        </p:txBody>
      </p:sp>
      <p:sp>
        <p:nvSpPr>
          <p:cNvPr id="4" name="Slide Number Placeholder 3"/>
          <p:cNvSpPr>
            <a:spLocks noGrp="1"/>
          </p:cNvSpPr>
          <p:nvPr>
            <p:ph type="sldNum" sz="quarter" idx="5"/>
          </p:nvPr>
        </p:nvSpPr>
        <p:spPr/>
        <p:txBody>
          <a:bodyPr/>
          <a:lstStyle/>
          <a:p>
            <a:fld id="{B4AC12E6-DC19-F44F-9B59-D271A5E18C6C}" type="slidenum">
              <a:rPr lang="en-US" smtClean="0"/>
              <a:t>21</a:t>
            </a:fld>
            <a:endParaRPr lang="en-US"/>
          </a:p>
        </p:txBody>
      </p:sp>
    </p:spTree>
    <p:extLst>
      <p:ext uri="{BB962C8B-B14F-4D97-AF65-F5344CB8AC3E}">
        <p14:creationId xmlns:p14="http://schemas.microsoft.com/office/powerpoint/2010/main" val="3773084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720689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some point in perhaps the not-too-distant future millions of people will just quickly rise to meet the Lord Jesus Christ.</a:t>
            </a:r>
          </a:p>
        </p:txBody>
      </p:sp>
    </p:spTree>
    <p:extLst>
      <p:ext uri="{BB962C8B-B14F-4D97-AF65-F5344CB8AC3E}">
        <p14:creationId xmlns:p14="http://schemas.microsoft.com/office/powerpoint/2010/main" val="3038179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735BD-8F4B-E34C-BA8B-AAE774032D7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189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pPr eaLnBrk="1" hangingPunct="1"/>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Paul speaks clearly of this next event on God’s prophetic calendar in 1 Thess 4:13-18…</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4027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64111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specific ways can you be ready for Jesus when he come back?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0137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Live for Christ as if money is not a big concern</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608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Doctrine and relationships should occupy much of our time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In particular, we need a theology of Christ’s second coming.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2401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CD60CA5-F309-1E4A-A980-F337B220552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Let’s read this together</a:t>
            </a:r>
            <a:r>
              <a:rPr lang="mr-IN">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11338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0473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431686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Do you think your home will be broken into tonight? At his return, Jesus will be as expected as much as you expect a thief to rob your house tonight. </a:t>
            </a:r>
          </a:p>
          <a:p>
            <a:r>
              <a:rPr lang="en-US" dirty="0">
                <a:cs typeface="ＭＳ Ｐゴシック" charset="0"/>
              </a:rPr>
              <a:t>Are you prepared for him to arrive at any time? Is there anything you do that will cause you to be ashamed if he came at that time you do it?</a:t>
            </a:r>
          </a:p>
        </p:txBody>
      </p:sp>
    </p:spTree>
    <p:extLst>
      <p:ext uri="{BB962C8B-B14F-4D97-AF65-F5344CB8AC3E}">
        <p14:creationId xmlns:p14="http://schemas.microsoft.com/office/powerpoint/2010/main" val="3364979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SG" sz="1200" kern="1200">
                <a:solidFill>
                  <a:schemeClr val="tx1"/>
                </a:solidFill>
                <a:effectLst/>
                <a:latin typeface="+mn-lt"/>
                <a:ea typeface="+mn-ea"/>
                <a:cs typeface="+mn-cs"/>
              </a:rPr>
              <a:t>Even after Paul left, things didn’t get much better.  He had already written 1 Thessalonians probably only months before, telling them to continue in a holy lifestyle as they awaited the return of Christ amidst their trials.</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9716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extLst/>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But now, months later, Jesus had not come and the church was wondering if they had already entered the tribulation. So Paul wrote them another letter to show how God continued to affirm them</a:t>
            </a:r>
            <a:r>
              <a:rPr lang="en-SG" sz="1200" kern="1200" dirty="0">
                <a:solidFill>
                  <a:schemeClr val="tx1"/>
                </a:solidFill>
                <a:effectLst/>
                <a:latin typeface="+mn-lt"/>
                <a:ea typeface="+mn-ea"/>
                <a:cs typeface="+mn-cs"/>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774970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793B84-91AA-B642-B10B-60ED10820988}" type="slidenum">
              <a:rPr lang="en-US" sz="1200">
                <a:solidFill>
                  <a:prstClr val="black"/>
                </a:solidFill>
              </a:rPr>
              <a:pPr eaLnBrk="1" hangingPunct="1"/>
              <a:t>35</a:t>
            </a:fld>
            <a:endParaRPr lang="en-US" sz="1200">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991699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1554802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p>
          <a:p>
            <a:r>
              <a:rPr lang="en-SG" dirty="0"/>
              <a:t>Paul mentions his fellow-workers Silas and Timothy but not his position as an apostle to begin his letter relationally (1:1-2).</a:t>
            </a:r>
          </a:p>
          <a:p>
            <a:endParaRPr lang="en-US" dirty="0"/>
          </a:p>
        </p:txBody>
      </p:sp>
    </p:spTree>
    <p:extLst>
      <p:ext uri="{BB962C8B-B14F-4D97-AF65-F5344CB8AC3E}">
        <p14:creationId xmlns:p14="http://schemas.microsoft.com/office/powerpoint/2010/main" val="3828609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SG" sz="1200" kern="1200" dirty="0">
                <a:solidFill>
                  <a:schemeClr val="tx1"/>
                </a:solidFill>
                <a:effectLst/>
                <a:latin typeface="+mn-lt"/>
                <a:ea typeface="+mn-ea"/>
                <a:cs typeface="+mn-cs"/>
              </a:rPr>
              <a:t>Amazingly, 1-2 Thessalonians has 136 verses but mentions God 149 times!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4907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2FFA64-2C50-664B-ABA8-0A4BBF3C5D6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Reading together again</a:t>
            </a:r>
            <a:r>
              <a:rPr lang="mr-IN">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136062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One core value of our church is to be context-relevant. We present the unchanging Lord Jesus Christ to our ever-changing world because no one is more relevant than him. How do we do this? </a:t>
            </a:r>
            <a:r>
              <a:rPr lang="en-US" sz="1200" kern="1200">
                <a:solidFill>
                  <a:schemeClr val="tx1"/>
                </a:solidFill>
                <a:effectLst/>
                <a:latin typeface="Arial" pitchFamily="-112" charset="0"/>
                <a:ea typeface="ＭＳ Ｐゴシック" charset="-128"/>
                <a:cs typeface="ＭＳ Ｐゴシック" charset="-128"/>
              </a:rPr>
              <a:t>We proclaim that he is the ultimate authority as God (Lord), yet took on humanity to save us from our sins (Jesus) and will rule over all (Christ). </a:t>
            </a:r>
            <a:endParaRPr lang="en-US"/>
          </a:p>
          <a:p>
            <a:endParaRPr lang="en-US" dirty="0">
              <a:cs typeface="ＭＳ Ｐゴシック" charset="0"/>
            </a:endParaRPr>
          </a:p>
        </p:txBody>
      </p:sp>
    </p:spTree>
    <p:extLst>
      <p:ext uri="{BB962C8B-B14F-4D97-AF65-F5344CB8AC3E}">
        <p14:creationId xmlns:p14="http://schemas.microsoft.com/office/powerpoint/2010/main" val="37355830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
              </a:rPr>
              <a:t>The lofty name of the “Lord Jesus Christ” appears 9 times in this book—three times each in all three chapters (NLT):</a:t>
            </a:r>
          </a:p>
          <a:p>
            <a:endParaRPr lang="en-SG" sz="1200" b="1"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1:1</a:t>
            </a:r>
            <a:r>
              <a:rPr lang="en-SG" sz="1200" kern="1200" dirty="0">
                <a:solidFill>
                  <a:schemeClr val="tx1"/>
                </a:solidFill>
                <a:effectLst/>
                <a:latin typeface=""/>
                <a:ea typeface="+mn-ea"/>
                <a:cs typeface="+mn-cs"/>
              </a:rPr>
              <a:t> This letter is from Paul, Silas, and Timothy. We are writing to the church in Thessalonica, to you who belong to God our Father and the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1:2</a:t>
            </a:r>
            <a:r>
              <a:rPr lang="en-SG" sz="1200" kern="1200" dirty="0">
                <a:solidFill>
                  <a:schemeClr val="tx1"/>
                </a:solidFill>
                <a:effectLst/>
                <a:latin typeface=""/>
                <a:ea typeface="+mn-ea"/>
                <a:cs typeface="+mn-cs"/>
              </a:rPr>
              <a:t>    May God our Father and the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give you grace and peace.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1:12</a:t>
            </a:r>
            <a:r>
              <a:rPr lang="en-SG" sz="1200" kern="1200" dirty="0">
                <a:solidFill>
                  <a:schemeClr val="tx1"/>
                </a:solidFill>
                <a:effectLst/>
                <a:latin typeface=""/>
                <a:ea typeface="+mn-ea"/>
                <a:cs typeface="+mn-cs"/>
              </a:rPr>
              <a:t> Then the name of our Lord Jesus will be honored because of the way you live, and you will be honored along with him. This is all made possible because of the grace of our God and </a:t>
            </a:r>
            <a:r>
              <a:rPr lang="en-SG" sz="1200" b="1" kern="1200" dirty="0">
                <a:solidFill>
                  <a:schemeClr val="tx1"/>
                </a:solidFill>
                <a:effectLst/>
                <a:latin typeface=""/>
                <a:ea typeface="+mn-ea"/>
                <a:cs typeface="+mn-cs"/>
              </a:rPr>
              <a:t>Lord</a:t>
            </a:r>
            <a:r>
              <a:rPr lang="en-SG" sz="1200" kern="1200" dirty="0">
                <a:solidFill>
                  <a:schemeClr val="tx1"/>
                </a:solidFill>
                <a:effectLst/>
                <a:latin typeface=""/>
                <a:ea typeface="+mn-ea"/>
                <a:cs typeface="+mn-cs"/>
              </a:rPr>
              <a:t>, </a:t>
            </a:r>
            <a:r>
              <a:rPr lang="en-SG" sz="1200" b="1" kern="1200" dirty="0">
                <a:solidFill>
                  <a:schemeClr val="tx1"/>
                </a:solidFill>
                <a:effectLst/>
                <a:latin typeface=""/>
                <a:ea typeface="+mn-ea"/>
                <a:cs typeface="+mn-cs"/>
              </a:rPr>
              <a:t>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a:t>
            </a:r>
            <a:r>
              <a:rPr lang="en-SG" sz="1200" kern="1200" dirty="0">
                <a:solidFill>
                  <a:schemeClr val="tx1"/>
                </a:solidFill>
                <a:effectLst/>
                <a:latin typeface=""/>
                <a:ea typeface="+mn-ea"/>
                <a:cs typeface="+mn-cs"/>
              </a:rPr>
              <a:t>    Now, dear brothers and sisters, let us clarify some things about the coming of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and how we will be gathered to meet him.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2:14</a:t>
            </a:r>
            <a:r>
              <a:rPr lang="en-SG" sz="1200" kern="1200" dirty="0">
                <a:solidFill>
                  <a:schemeClr val="tx1"/>
                </a:solidFill>
                <a:effectLst/>
                <a:latin typeface=""/>
                <a:ea typeface="+mn-ea"/>
                <a:cs typeface="+mn-cs"/>
              </a:rPr>
              <a:t> He called you to salvation when we told you the Good News; now you can share in the glory of our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2:16</a:t>
            </a:r>
            <a:r>
              <a:rPr lang="en-SG" sz="1200" kern="1200" dirty="0">
                <a:solidFill>
                  <a:schemeClr val="tx1"/>
                </a:solidFill>
                <a:effectLst/>
                <a:latin typeface=""/>
                <a:ea typeface="+mn-ea"/>
                <a:cs typeface="+mn-cs"/>
              </a:rPr>
              <a:t>    Now may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himself and God our Father, who loved us and by his grace gave us eternal comfort and a wonderful hope,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3:6</a:t>
            </a:r>
            <a:r>
              <a:rPr lang="en-SG" sz="1200" kern="1200" dirty="0">
                <a:solidFill>
                  <a:schemeClr val="tx1"/>
                </a:solidFill>
                <a:effectLst/>
                <a:latin typeface=""/>
                <a:ea typeface="+mn-ea"/>
                <a:cs typeface="+mn-cs"/>
              </a:rPr>
              <a:t>    And now, dear brothers and sisters, we give you this command in the name of our </a:t>
            </a:r>
            <a:r>
              <a:rPr lang="en-SG" sz="1200" b="1" kern="1200" dirty="0">
                <a:solidFill>
                  <a:schemeClr val="tx1"/>
                </a:solidFill>
                <a:effectLst/>
                <a:latin typeface=""/>
                <a:ea typeface="+mn-ea"/>
                <a:cs typeface="+mn-cs"/>
              </a:rPr>
              <a:t>Lord Jesus Christ</a:t>
            </a:r>
            <a:r>
              <a:rPr lang="en-SG" sz="1200" kern="1200" dirty="0">
                <a:solidFill>
                  <a:schemeClr val="tx1"/>
                </a:solidFill>
                <a:effectLst/>
                <a:latin typeface=""/>
                <a:ea typeface="+mn-ea"/>
                <a:cs typeface="+mn-cs"/>
              </a:rPr>
              <a:t>: Stay away from all believers who live idle lives and don’t follow the tradition they received from us.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3:12</a:t>
            </a:r>
            <a:r>
              <a:rPr lang="en-SG" sz="1200" kern="1200" dirty="0">
                <a:solidFill>
                  <a:schemeClr val="tx1"/>
                </a:solidFill>
                <a:effectLst/>
                <a:latin typeface=""/>
                <a:ea typeface="+mn-ea"/>
                <a:cs typeface="+mn-cs"/>
              </a:rPr>
              <a:t> We command such people and urge them in the name of the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to settle down and work to earn their own living. </a:t>
            </a:r>
          </a:p>
          <a:p>
            <a:br>
              <a:rPr lang="en-SG" sz="1200" kern="1200" dirty="0">
                <a:solidFill>
                  <a:schemeClr val="tx1"/>
                </a:solidFill>
                <a:effectLst/>
                <a:latin typeface=""/>
                <a:ea typeface="+mn-ea"/>
                <a:cs typeface="+mn-cs"/>
              </a:rPr>
            </a:br>
            <a:endParaRPr lang="en-SG" sz="1200" kern="1200" dirty="0">
              <a:solidFill>
                <a:schemeClr val="tx1"/>
              </a:solidFill>
              <a:effectLst/>
              <a:latin typeface=""/>
              <a:ea typeface="+mn-ea"/>
              <a:cs typeface="+mn-cs"/>
            </a:endParaRPr>
          </a:p>
          <a:p>
            <a:r>
              <a:rPr lang="en-SG" sz="1200" b="1" kern="1200" dirty="0">
                <a:solidFill>
                  <a:schemeClr val="tx1"/>
                </a:solidFill>
                <a:effectLst/>
                <a:latin typeface=""/>
                <a:ea typeface="+mn-ea"/>
                <a:cs typeface="+mn-cs"/>
              </a:rPr>
              <a:t>2Th. 3:18</a:t>
            </a:r>
            <a:r>
              <a:rPr lang="en-SG" sz="1200" kern="1200" dirty="0">
                <a:solidFill>
                  <a:schemeClr val="tx1"/>
                </a:solidFill>
                <a:effectLst/>
                <a:latin typeface=""/>
                <a:ea typeface="+mn-ea"/>
                <a:cs typeface="+mn-cs"/>
              </a:rPr>
              <a:t>    May the grace of our </a:t>
            </a:r>
            <a:r>
              <a:rPr lang="en-SG" sz="1200" b="1" kern="1200" dirty="0">
                <a:solidFill>
                  <a:schemeClr val="tx1"/>
                </a:solidFill>
                <a:effectLst/>
                <a:latin typeface=""/>
                <a:ea typeface="+mn-ea"/>
                <a:cs typeface="+mn-cs"/>
              </a:rPr>
              <a:t>Lord Jesus Christ </a:t>
            </a:r>
            <a:r>
              <a:rPr lang="en-SG" sz="1200" kern="1200" dirty="0">
                <a:solidFill>
                  <a:schemeClr val="tx1"/>
                </a:solidFill>
                <a:effectLst/>
                <a:latin typeface=""/>
                <a:ea typeface="+mn-ea"/>
                <a:cs typeface="+mn-cs"/>
              </a:rPr>
              <a:t>be with you all. </a:t>
            </a:r>
          </a:p>
          <a:p>
            <a:endParaRPr lang="en-US" dirty="0">
              <a:latin typeface=""/>
            </a:endParaRPr>
          </a:p>
        </p:txBody>
      </p:sp>
      <p:sp>
        <p:nvSpPr>
          <p:cNvPr id="4" name="Slide Number Placeholder 3"/>
          <p:cNvSpPr>
            <a:spLocks noGrp="1"/>
          </p:cNvSpPr>
          <p:nvPr>
            <p:ph type="sldNum" sz="quarter" idx="5"/>
          </p:nvPr>
        </p:nvSpPr>
        <p:spPr/>
        <p:txBody>
          <a:bodyPr/>
          <a:lstStyle/>
          <a:p>
            <a:fld id="{B4AC12E6-DC19-F44F-9B59-D271A5E18C6C}" type="slidenum">
              <a:rPr lang="en-US" smtClean="0"/>
              <a:t>42</a:t>
            </a:fld>
            <a:endParaRPr lang="en-US"/>
          </a:p>
        </p:txBody>
      </p:sp>
    </p:spTree>
    <p:extLst>
      <p:ext uri="{BB962C8B-B14F-4D97-AF65-F5344CB8AC3E}">
        <p14:creationId xmlns:p14="http://schemas.microsoft.com/office/powerpoint/2010/main" val="35820583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SG" sz="1200" kern="1200">
                <a:solidFill>
                  <a:schemeClr val="tx1"/>
                </a:solidFill>
                <a:effectLst/>
                <a:latin typeface="+mn-lt"/>
                <a:ea typeface="+mn-ea"/>
                <a:cs typeface="+mn-cs"/>
              </a:rPr>
              <a:t>So these first two verses show that </a:t>
            </a:r>
            <a:r>
              <a:rPr lang="en-SG" sz="1200" u="sng" kern="1200">
                <a:solidFill>
                  <a:schemeClr val="tx1"/>
                </a:solidFill>
                <a:effectLst/>
                <a:latin typeface="+mn-lt"/>
                <a:ea typeface="+mn-ea"/>
                <a:cs typeface="+mn-cs"/>
              </a:rPr>
              <a:t>seeing God's perspective</a:t>
            </a:r>
            <a:r>
              <a:rPr lang="en-SG" sz="1200" kern="1200">
                <a:solidFill>
                  <a:schemeClr val="tx1"/>
                </a:solidFill>
                <a:effectLst/>
                <a:latin typeface="+mn-lt"/>
                <a:ea typeface="+mn-ea"/>
                <a:cs typeface="+mn-cs"/>
              </a:rPr>
              <a:t> helps us to reach out and affirm others.  There’s another way to affirm others in verse 3…</a:t>
            </a:r>
            <a:endParaRPr lang="en-US"/>
          </a:p>
        </p:txBody>
      </p:sp>
    </p:spTree>
    <p:extLst>
      <p:ext uri="{BB962C8B-B14F-4D97-AF65-F5344CB8AC3E}">
        <p14:creationId xmlns:p14="http://schemas.microsoft.com/office/powerpoint/2010/main" val="26704308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You may be wondering why I say that these verses teach us to help afflicted people see God's perspective.  Aren't they just the preliminaries to the letter that follows?</a:t>
            </a:r>
          </a:p>
          <a:p>
            <a:r>
              <a:rPr lang="en-US"/>
              <a:t>Yes, but notice how many times Paul mentions God in this one sentence—four times!  </a:t>
            </a:r>
          </a:p>
          <a:p>
            <a:r>
              <a:rPr lang="en-US"/>
              <a:t>Twice he refers to the Father and twice to Christ, who is placed on equal level with the Father since He, too, is God.</a:t>
            </a:r>
          </a:p>
          <a:p>
            <a:endParaRPr lang="en-US"/>
          </a:p>
        </p:txBody>
      </p:sp>
    </p:spTree>
    <p:extLst>
      <p:ext uri="{BB962C8B-B14F-4D97-AF65-F5344CB8AC3E}">
        <p14:creationId xmlns:p14="http://schemas.microsoft.com/office/powerpoint/2010/main" val="8888162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SG" sz="1200" kern="1200">
                <a:solidFill>
                  <a:schemeClr val="tx1"/>
                </a:solidFill>
                <a:effectLst/>
                <a:latin typeface="+mn-lt"/>
                <a:ea typeface="+mn-ea"/>
                <a:cs typeface="+mn-cs"/>
              </a:rPr>
              <a:t>We all have peaks and valleys in our lives—peaks when it's easy to see the Lord and valleys when it's difficult to see Him. Swindoll writes… </a:t>
            </a:r>
          </a:p>
          <a:p>
            <a:r>
              <a:rPr lang="en-SG" sz="1200" kern="1200">
                <a:solidFill>
                  <a:schemeClr val="tx1"/>
                </a:solidFill>
                <a:effectLst/>
                <a:latin typeface="+mn-lt"/>
                <a:ea typeface="+mn-ea"/>
                <a:cs typeface="+mn-cs"/>
              </a:rPr>
              <a:t>• Text above</a:t>
            </a:r>
            <a:endParaRPr lang="en-US"/>
          </a:p>
        </p:txBody>
      </p:sp>
    </p:spTree>
    <p:extLst>
      <p:ext uri="{BB962C8B-B14F-4D97-AF65-F5344CB8AC3E}">
        <p14:creationId xmlns:p14="http://schemas.microsoft.com/office/powerpoint/2010/main" val="21602512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792350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20892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478614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Aren</a:t>
            </a:r>
            <a:r>
              <a:rPr lang="mr-IN"/>
              <a:t>'</a:t>
            </a:r>
            <a:r>
              <a:rPr lang="en-US"/>
              <a:t>t you encouraged when you</a:t>
            </a:r>
            <a:r>
              <a:rPr lang="mr-IN"/>
              <a:t>'</a:t>
            </a:r>
            <a:r>
              <a:rPr lang="en-US"/>
              <a:t>re around people who always talk about the Lord?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They see life from God</a:t>
            </a:r>
            <a:r>
              <a:rPr lang="mr-IN"/>
              <a:t>'</a:t>
            </a:r>
            <a:r>
              <a:rPr lang="en-US"/>
              <a:t>s viewpoint—and there</a:t>
            </a:r>
            <a:r>
              <a:rPr lang="mr-IN"/>
              <a:t>'</a:t>
            </a:r>
            <a:r>
              <a:rPr lang="en-US"/>
              <a:t>s no more encouraging view!</a:t>
            </a:r>
          </a:p>
        </p:txBody>
      </p:sp>
    </p:spTree>
    <p:extLst>
      <p:ext uri="{BB962C8B-B14F-4D97-AF65-F5344CB8AC3E}">
        <p14:creationId xmlns:p14="http://schemas.microsoft.com/office/powerpoint/2010/main" val="1046103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29005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Essentially our chief priorities all revolve around love—to…</a:t>
            </a:r>
          </a:p>
          <a:p>
            <a:pPr eaLnBrk="1" hangingPunct="1"/>
            <a:r>
              <a:rPr lang="en-US" dirty="0">
                <a:latin typeface="Arial" charset="0"/>
                <a:ea typeface="ＭＳ Ｐゴシック" charset="0"/>
                <a:cs typeface="ＭＳ Ｐゴシック" charset="0"/>
              </a:rPr>
              <a:t>• Love God first and foremost, then…</a:t>
            </a:r>
          </a:p>
          <a:p>
            <a:pPr eaLnBrk="1" hangingPunct="1"/>
            <a:r>
              <a:rPr lang="en-US" dirty="0">
                <a:latin typeface="Arial" charset="0"/>
                <a:ea typeface="ＭＳ Ｐゴシック" charset="0"/>
                <a:cs typeface="ＭＳ Ｐゴシック" charset="0"/>
              </a:rPr>
              <a:t>• Love the church, resulting in…</a:t>
            </a:r>
          </a:p>
          <a:p>
            <a:pPr eaLnBrk="1" hangingPunct="1"/>
            <a:r>
              <a:rPr lang="en-US" dirty="0">
                <a:latin typeface="Arial" charset="0"/>
                <a:ea typeface="ＭＳ Ｐゴシック" charset="0"/>
                <a:cs typeface="ＭＳ Ｐゴシック" charset="0"/>
              </a:rPr>
              <a:t>• Love the nations</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99362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SG" sz="1200" kern="1200">
                <a:solidFill>
                  <a:schemeClr val="tx1"/>
                </a:solidFill>
                <a:effectLst/>
                <a:latin typeface="+mn-lt"/>
                <a:ea typeface="+mn-ea"/>
                <a:cs typeface="+mn-cs"/>
              </a:rPr>
              <a:t>There are ways of turning people's sights to the Lord without always quoting Scripture and saying, "Praise Jesus, Praise Jesus…"</a:t>
            </a:r>
            <a:r>
              <a:rPr lang="en-SG">
                <a:effectLst/>
              </a:rPr>
              <a:t> </a:t>
            </a:r>
          </a:p>
          <a:p>
            <a:r>
              <a:rPr lang="en-SG">
                <a:effectLst/>
                <a:cs typeface="ＭＳ Ｐゴシック" charset="0"/>
              </a:rPr>
              <a:t>• </a:t>
            </a:r>
            <a:r>
              <a:rPr lang="en-SG" sz="1200" kern="1200">
                <a:solidFill>
                  <a:schemeClr val="tx1"/>
                </a:solidFill>
                <a:effectLst/>
                <a:latin typeface="+mn-lt"/>
                <a:ea typeface="+mn-ea"/>
                <a:cs typeface="+mn-cs"/>
              </a:rPr>
              <a:t>Sometimes we affirm and turn others to God by saying nothing at all.</a:t>
            </a:r>
          </a:p>
          <a:p>
            <a:r>
              <a:rPr lang="en-SG" sz="1200" kern="1200">
                <a:solidFill>
                  <a:schemeClr val="tx1"/>
                </a:solidFill>
                <a:effectLst/>
                <a:latin typeface="+mn-lt"/>
                <a:ea typeface="+mn-ea"/>
                <a:cs typeface="+mn-cs"/>
              </a:rPr>
              <a:t>•</a:t>
            </a:r>
            <a:r>
              <a:rPr lang="en-SG" sz="1200" kern="1200" baseline="0">
                <a:solidFill>
                  <a:schemeClr val="tx1"/>
                </a:solidFill>
                <a:effectLst/>
                <a:latin typeface="+mn-lt"/>
                <a:ea typeface="+mn-ea"/>
                <a:cs typeface="+mn-cs"/>
              </a:rPr>
              <a:t> </a:t>
            </a:r>
            <a:r>
              <a:rPr lang="en-SG" sz="1200" kern="1200">
                <a:solidFill>
                  <a:schemeClr val="tx1"/>
                </a:solidFill>
                <a:effectLst/>
                <a:latin typeface="+mn-lt"/>
                <a:ea typeface="+mn-ea"/>
                <a:cs typeface="+mn-cs"/>
              </a:rPr>
              <a:t>Often just writing down a Scripture reference for the person and encouraging him to look it up later is best.</a:t>
            </a:r>
            <a:endParaRPr lang="en-US">
              <a:cs typeface="ＭＳ Ｐゴシック" charset="0"/>
            </a:endParaRPr>
          </a:p>
        </p:txBody>
      </p:sp>
    </p:spTree>
    <p:extLst>
      <p:ext uri="{BB962C8B-B14F-4D97-AF65-F5344CB8AC3E}">
        <p14:creationId xmlns:p14="http://schemas.microsoft.com/office/powerpoint/2010/main" val="40024354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Others benefit in their spiritual walk when they hear you praise God for them.</a:t>
            </a:r>
          </a:p>
        </p:txBody>
      </p:sp>
    </p:spTree>
    <p:extLst>
      <p:ext uri="{BB962C8B-B14F-4D97-AF65-F5344CB8AC3E}">
        <p14:creationId xmlns:p14="http://schemas.microsoft.com/office/powerpoint/2010/main" val="4979636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SG" sz="1200" kern="1200" dirty="0">
                <a:solidFill>
                  <a:schemeClr val="tx1"/>
                </a:solidFill>
                <a:effectLst/>
                <a:latin typeface="+mn-lt"/>
                <a:ea typeface="+mn-ea"/>
                <a:cs typeface="+mn-cs"/>
              </a:rPr>
              <a:t>Paul thanked God for two things—their faith and their love (</a:t>
            </a:r>
            <a:r>
              <a:rPr lang="en-SG" sz="1200" u="sng" kern="1200" dirty="0">
                <a:solidFill>
                  <a:schemeClr val="tx1"/>
                </a:solidFill>
                <a:effectLst/>
                <a:latin typeface="+mn-lt"/>
                <a:ea typeface="+mn-ea"/>
                <a:cs typeface="+mn-cs"/>
              </a:rPr>
              <a:t>1:3</a:t>
            </a:r>
            <a:r>
              <a:rPr lang="en-SG" sz="1200" kern="1200" dirty="0">
                <a:solidFill>
                  <a:schemeClr val="tx1"/>
                </a:solidFill>
                <a:effectLst/>
                <a:latin typeface="+mn-lt"/>
                <a:ea typeface="+mn-ea"/>
                <a:cs typeface="+mn-cs"/>
              </a:rPr>
              <a:t>).</a:t>
            </a:r>
          </a:p>
          <a:p>
            <a:r>
              <a:rPr lang="en-SG" dirty="0">
                <a:effectLst/>
              </a:rPr>
              <a:t>I wonder how often you thank God for others’ spiritual growth. </a:t>
            </a:r>
            <a:r>
              <a:rPr lang="en-SG" sz="1200" kern="1200" dirty="0">
                <a:solidFill>
                  <a:schemeClr val="tx1"/>
                </a:solidFill>
                <a:effectLst/>
                <a:latin typeface="+mn-lt"/>
                <a:ea typeface="+mn-ea"/>
                <a:cs typeface="+mn-cs"/>
              </a:rPr>
              <a:t>When someone is going through trials how do we generally pray?</a:t>
            </a:r>
          </a:p>
          <a:p>
            <a:r>
              <a:rPr lang="en-SG" sz="1200" kern="1200" dirty="0">
                <a:solidFill>
                  <a:schemeClr val="tx1"/>
                </a:solidFill>
                <a:effectLst/>
                <a:latin typeface="+mn-lt"/>
                <a:ea typeface="+mn-ea"/>
                <a:cs typeface="+mn-cs"/>
              </a:rPr>
              <a:t>I hate to admit it, but most of the time we ask God to remove the trials.</a:t>
            </a:r>
          </a:p>
          <a:p>
            <a:r>
              <a:rPr lang="en-SG" sz="1200" kern="1200" dirty="0">
                <a:solidFill>
                  <a:schemeClr val="tx1"/>
                </a:solidFill>
                <a:effectLst/>
                <a:latin typeface="+mn-lt"/>
                <a:ea typeface="+mn-ea"/>
                <a:cs typeface="+mn-cs"/>
              </a:rPr>
              <a:t>Notice the focus of Paul's prayer here—not a request that God take away their trials but </a:t>
            </a:r>
            <a:r>
              <a:rPr lang="en-SG" sz="1200" b="1" kern="1200" dirty="0">
                <a:solidFill>
                  <a:schemeClr val="tx1"/>
                </a:solidFill>
                <a:effectLst/>
                <a:latin typeface="+mn-lt"/>
                <a:ea typeface="+mn-ea"/>
                <a:cs typeface="+mn-cs"/>
              </a:rPr>
              <a:t>thanksgiving</a:t>
            </a:r>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He affirmed them by praying not for the </a:t>
            </a:r>
            <a:r>
              <a:rPr lang="en-SG" sz="1200" b="1" kern="1200" dirty="0">
                <a:solidFill>
                  <a:schemeClr val="tx1"/>
                </a:solidFill>
                <a:effectLst/>
                <a:latin typeface="+mn-lt"/>
                <a:ea typeface="+mn-ea"/>
                <a:cs typeface="+mn-cs"/>
              </a:rPr>
              <a:t>removal</a:t>
            </a:r>
            <a:r>
              <a:rPr lang="en-SG" sz="1200" kern="1200" dirty="0">
                <a:solidFill>
                  <a:schemeClr val="tx1"/>
                </a:solidFill>
                <a:effectLst/>
                <a:latin typeface="+mn-lt"/>
                <a:ea typeface="+mn-ea"/>
                <a:cs typeface="+mn-cs"/>
              </a:rPr>
              <a:t> of the trial but for character development </a:t>
            </a:r>
            <a:r>
              <a:rPr lang="en-SG" sz="1200" b="1" kern="1200" dirty="0">
                <a:solidFill>
                  <a:schemeClr val="tx1"/>
                </a:solidFill>
                <a:effectLst/>
                <a:latin typeface="+mn-lt"/>
                <a:ea typeface="+mn-ea"/>
                <a:cs typeface="+mn-cs"/>
              </a:rPr>
              <a:t>through</a:t>
            </a:r>
            <a:r>
              <a:rPr lang="en-SG" sz="1200" kern="1200" dirty="0">
                <a:solidFill>
                  <a:schemeClr val="tx1"/>
                </a:solidFill>
                <a:effectLst/>
                <a:latin typeface="+mn-lt"/>
                <a:ea typeface="+mn-ea"/>
                <a:cs typeface="+mn-cs"/>
              </a:rPr>
              <a:t> the trial.</a:t>
            </a:r>
          </a:p>
          <a:p>
            <a:r>
              <a:rPr lang="en-SG" sz="1200" kern="1200" dirty="0">
                <a:solidFill>
                  <a:schemeClr val="tx1"/>
                </a:solidFill>
                <a:effectLst/>
                <a:latin typeface="+mn-lt"/>
                <a:ea typeface="+mn-ea"/>
                <a:cs typeface="+mn-cs"/>
              </a:rPr>
              <a:t>Paul doesn't focus on what's going on </a:t>
            </a:r>
            <a:r>
              <a:rPr lang="en-SG" sz="1200" b="1" kern="1200" dirty="0">
                <a:solidFill>
                  <a:schemeClr val="tx1"/>
                </a:solidFill>
                <a:effectLst/>
                <a:latin typeface="+mn-lt"/>
                <a:ea typeface="+mn-ea"/>
                <a:cs typeface="+mn-cs"/>
              </a:rPr>
              <a:t>around</a:t>
            </a:r>
            <a:r>
              <a:rPr lang="en-SG" sz="1200" kern="1200" dirty="0">
                <a:solidFill>
                  <a:schemeClr val="tx1"/>
                </a:solidFill>
                <a:effectLst/>
                <a:latin typeface="+mn-lt"/>
                <a:ea typeface="+mn-ea"/>
                <a:cs typeface="+mn-cs"/>
              </a:rPr>
              <a:t> them—he looks at what God is doing </a:t>
            </a:r>
            <a:r>
              <a:rPr lang="en-SG" sz="1200" b="1" kern="1200" dirty="0">
                <a:solidFill>
                  <a:schemeClr val="tx1"/>
                </a:solidFill>
                <a:effectLst/>
                <a:latin typeface="+mn-lt"/>
                <a:ea typeface="+mn-ea"/>
                <a:cs typeface="+mn-cs"/>
              </a:rPr>
              <a:t>within</a:t>
            </a:r>
            <a:r>
              <a:rPr lang="en-SG" sz="1200" kern="1200" dirty="0">
                <a:solidFill>
                  <a:schemeClr val="tx1"/>
                </a:solidFill>
                <a:effectLst/>
                <a:latin typeface="+mn-lt"/>
                <a:ea typeface="+mn-ea"/>
                <a:cs typeface="+mn-cs"/>
              </a:rPr>
              <a:t> them—building qualities like faith, love, and perseverance mentioned in verse 4.</a:t>
            </a:r>
          </a:p>
          <a:p>
            <a:endParaRPr lang="en-US" dirty="0"/>
          </a:p>
        </p:txBody>
      </p:sp>
    </p:spTree>
    <p:extLst>
      <p:ext uri="{BB962C8B-B14F-4D97-AF65-F5344CB8AC3E}">
        <p14:creationId xmlns:p14="http://schemas.microsoft.com/office/powerpoint/2010/main" val="4381188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p>
        </p:txBody>
      </p:sp>
    </p:spTree>
    <p:extLst>
      <p:ext uri="{BB962C8B-B14F-4D97-AF65-F5344CB8AC3E}">
        <p14:creationId xmlns:p14="http://schemas.microsoft.com/office/powerpoint/2010/main" val="68239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SG" sz="1200" kern="1200">
                <a:solidFill>
                  <a:schemeClr val="tx1"/>
                </a:solidFill>
                <a:effectLst/>
                <a:latin typeface="+mn-lt"/>
                <a:ea typeface="+mn-ea"/>
                <a:cs typeface="+mn-cs"/>
              </a:rPr>
              <a:t>Prayer for others is no doubt the best way to affirm others.  That's why Paul did it!</a:t>
            </a:r>
          </a:p>
          <a:p>
            <a:r>
              <a:rPr lang="en-SG" sz="1200" kern="1200">
                <a:solidFill>
                  <a:schemeClr val="tx1"/>
                </a:solidFill>
                <a:effectLst/>
                <a:latin typeface="+mn-lt"/>
                <a:ea typeface="+mn-ea"/>
                <a:cs typeface="+mn-cs"/>
              </a:rPr>
              <a:t>I hope as a church we’ll grow to pray beyond a focus on the circumstances and pray that God will use difficulties to build the character of Christ within us.</a:t>
            </a:r>
          </a:p>
          <a:p>
            <a:r>
              <a:rPr lang="en-SG" sz="1200" kern="1200">
                <a:solidFill>
                  <a:schemeClr val="tx1"/>
                </a:solidFill>
                <a:effectLst/>
                <a:latin typeface="+mn-lt"/>
                <a:ea typeface="+mn-ea"/>
                <a:cs typeface="+mn-cs"/>
              </a:rPr>
              <a:t>The three qualities Paul notes are a great starting place—faith, love and perseverance.</a:t>
            </a:r>
          </a:p>
          <a:p>
            <a:r>
              <a:rPr lang="en-SG" sz="1200" kern="1200">
                <a:solidFill>
                  <a:schemeClr val="tx1"/>
                </a:solidFill>
                <a:effectLst/>
                <a:latin typeface="+mn-lt"/>
                <a:ea typeface="+mn-ea"/>
                <a:cs typeface="+mn-cs"/>
              </a:rPr>
              <a:t>MPI</a:t>
            </a:r>
          </a:p>
          <a:p>
            <a:r>
              <a:rPr lang="en-SG">
                <a:effectLst/>
              </a:rPr>
              <a:t>I think our prayer times together as a church would be even better if we make it a point to thank God for others' growth right there in the group. </a:t>
            </a:r>
            <a:endParaRPr lang="en-US"/>
          </a:p>
        </p:txBody>
      </p:sp>
    </p:spTree>
    <p:extLst>
      <p:ext uri="{BB962C8B-B14F-4D97-AF65-F5344CB8AC3E}">
        <p14:creationId xmlns:p14="http://schemas.microsoft.com/office/powerpoint/2010/main" val="1600665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t>Make your praise common knowledge to help others persevere.</a:t>
            </a:r>
          </a:p>
        </p:txBody>
      </p:sp>
    </p:spTree>
    <p:extLst>
      <p:ext uri="{BB962C8B-B14F-4D97-AF65-F5344CB8AC3E}">
        <p14:creationId xmlns:p14="http://schemas.microsoft.com/office/powerpoint/2010/main" val="34682147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SG" sz="1200" kern="1200">
                <a:solidFill>
                  <a:schemeClr val="tx1"/>
                </a:solidFill>
                <a:effectLst/>
                <a:latin typeface="+mn-lt"/>
                <a:ea typeface="+mn-ea"/>
                <a:cs typeface="+mn-cs"/>
              </a:rPr>
              <a:t>Paul told </a:t>
            </a:r>
            <a:r>
              <a:rPr lang="en-SG" sz="1200" i="1" kern="1200">
                <a:solidFill>
                  <a:schemeClr val="tx1"/>
                </a:solidFill>
                <a:effectLst/>
                <a:latin typeface="+mn-lt"/>
                <a:ea typeface="+mn-ea"/>
                <a:cs typeface="+mn-cs"/>
              </a:rPr>
              <a:t>others</a:t>
            </a:r>
            <a:r>
              <a:rPr lang="en-SG" sz="1200" kern="1200">
                <a:solidFill>
                  <a:schemeClr val="tx1"/>
                </a:solidFill>
                <a:effectLst/>
                <a:latin typeface="+mn-lt"/>
                <a:ea typeface="+mn-ea"/>
                <a:cs typeface="+mn-cs"/>
              </a:rPr>
              <a:t> how well they hung in there (</a:t>
            </a:r>
            <a:r>
              <a:rPr lang="en-SG" sz="1200" u="sng" kern="1200">
                <a:solidFill>
                  <a:schemeClr val="tx1"/>
                </a:solidFill>
                <a:effectLst/>
                <a:latin typeface="+mn-lt"/>
                <a:ea typeface="+mn-ea"/>
                <a:cs typeface="+mn-cs"/>
              </a:rPr>
              <a:t>1:4</a:t>
            </a:r>
            <a:r>
              <a:rPr lang="en-SG" sz="1200" kern="1200">
                <a:solidFill>
                  <a:schemeClr val="tx1"/>
                </a:solidFill>
                <a:effectLst/>
                <a:latin typeface="+mn-lt"/>
                <a:ea typeface="+mn-ea"/>
                <a:cs typeface="+mn-cs"/>
              </a:rPr>
              <a:t>).</a:t>
            </a:r>
          </a:p>
          <a:p>
            <a:r>
              <a:rPr lang="en-SG" sz="1200" kern="1200">
                <a:solidFill>
                  <a:schemeClr val="tx1"/>
                </a:solidFill>
                <a:effectLst/>
                <a:latin typeface="+mn-lt"/>
                <a:ea typeface="+mn-ea"/>
                <a:cs typeface="+mn-cs"/>
              </a:rPr>
              <a:t>He could have been negative—“Man, you should see those Thessalonians’ hassles.  Their theology is messed up so much they think they’re in the Tribulation!”</a:t>
            </a:r>
          </a:p>
          <a:p>
            <a:r>
              <a:rPr lang="en-SG" sz="1200" kern="1200">
                <a:solidFill>
                  <a:schemeClr val="tx1"/>
                </a:solidFill>
                <a:effectLst/>
                <a:latin typeface="+mn-lt"/>
                <a:ea typeface="+mn-ea"/>
                <a:cs typeface="+mn-cs"/>
              </a:rPr>
              <a:t>Not Paul!  He said, "Wow!  You should see how the church at Thessalonica continues to reach out, deepen in their love, make great strides in trusting God, and endure—despite the most intense persecutions in the Roman Empire.  They're doing grrrrrrrreat!"</a:t>
            </a:r>
          </a:p>
          <a:p>
            <a:endParaRPr lang="en-US">
              <a:cs typeface="ＭＳ Ｐゴシック" charset="0"/>
            </a:endParaRPr>
          </a:p>
        </p:txBody>
      </p:sp>
    </p:spTree>
    <p:extLst>
      <p:ext uri="{BB962C8B-B14F-4D97-AF65-F5344CB8AC3E}">
        <p14:creationId xmlns:p14="http://schemas.microsoft.com/office/powerpoint/2010/main" val="41817693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dirty="0"/>
              <a:t>People often become what you tell them they will become.  </a:t>
            </a:r>
          </a:p>
          <a:p>
            <a:r>
              <a:rPr lang="en-US" dirty="0"/>
              <a:t>This is especially true in parenting children.</a:t>
            </a:r>
          </a:p>
          <a:p>
            <a:r>
              <a:rPr lang="en-US" dirty="0"/>
              <a:t>The important principle here is that people will become what you tell them they will become.  This is especially true in parenting children.</a:t>
            </a:r>
          </a:p>
          <a:p>
            <a:endParaRPr lang="en-US" dirty="0"/>
          </a:p>
        </p:txBody>
      </p:sp>
    </p:spTree>
    <p:extLst>
      <p:ext uri="{BB962C8B-B14F-4D97-AF65-F5344CB8AC3E}">
        <p14:creationId xmlns:p14="http://schemas.microsoft.com/office/powerpoint/2010/main" val="13280195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SG" sz="1200" kern="1200" dirty="0">
                <a:solidFill>
                  <a:schemeClr val="tx1"/>
                </a:solidFill>
                <a:effectLst/>
                <a:latin typeface="+mn-lt"/>
                <a:ea typeface="+mn-ea"/>
                <a:cs typeface="+mn-cs"/>
              </a:rPr>
              <a:t>Children tend to become what their parents tell them they will become.  Major league baseball catcher Jim Sundberg said that his father was always telling Jim, “Jim, one day you’re going to be a great major league catcher.”</a:t>
            </a:r>
            <a:r>
              <a:rPr lang="en-SG" dirty="0">
                <a:effectLst/>
              </a:rPr>
              <a:t> </a:t>
            </a:r>
            <a:endParaRPr lang="en-US" dirty="0"/>
          </a:p>
        </p:txBody>
      </p:sp>
    </p:spTree>
    <p:extLst>
      <p:ext uri="{BB962C8B-B14F-4D97-AF65-F5344CB8AC3E}">
        <p14:creationId xmlns:p14="http://schemas.microsoft.com/office/powerpoint/2010/main" val="30775453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SG" sz="1200" kern="1200">
                <a:solidFill>
                  <a:schemeClr val="tx1"/>
                </a:solidFill>
                <a:effectLst/>
                <a:latin typeface="+mn-lt"/>
                <a:ea typeface="+mn-ea"/>
                <a:cs typeface="+mn-cs"/>
              </a:rPr>
              <a:t>Evangelist Bill Glass asked a group of 1000 inmates, “How many of you had parents that told you that you would end up in prison one day?”  Almost every one of the inmates raised their hands.</a:t>
            </a:r>
            <a:endParaRPr lang="en-US"/>
          </a:p>
        </p:txBody>
      </p:sp>
    </p:spTree>
    <p:extLst>
      <p:ext uri="{BB962C8B-B14F-4D97-AF65-F5344CB8AC3E}">
        <p14:creationId xmlns:p14="http://schemas.microsoft.com/office/powerpoint/2010/main" val="2278784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sz="1200" kern="1200" dirty="0">
                <a:solidFill>
                  <a:schemeClr val="tx1"/>
                </a:solidFill>
                <a:effectLst/>
                <a:latin typeface="+mn-lt"/>
                <a:ea typeface="+mn-ea"/>
                <a:cs typeface="+mn-cs"/>
              </a:rPr>
              <a:t>Curious about this concept of affirmation, I began looking up the word “affirmation” on Google to see what I could find. </a:t>
            </a:r>
            <a:endParaRPr lang="en-US" dirty="0">
              <a:cs typeface="ＭＳ Ｐゴシック" charset="0"/>
            </a:endParaRPr>
          </a:p>
        </p:txBody>
      </p:sp>
    </p:spTree>
    <p:extLst>
      <p:ext uri="{BB962C8B-B14F-4D97-AF65-F5344CB8AC3E}">
        <p14:creationId xmlns:p14="http://schemas.microsoft.com/office/powerpoint/2010/main" val="23249451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sz="1200" kern="1200">
                <a:solidFill>
                  <a:schemeClr val="tx1"/>
                </a:solidFill>
                <a:effectLst/>
                <a:latin typeface="+mn-lt"/>
                <a:ea typeface="+mn-ea"/>
                <a:cs typeface="+mn-cs"/>
              </a:rPr>
              <a:t>Encourge others to grow!</a:t>
            </a:r>
            <a:r>
              <a:rPr lang="en-SG">
                <a:effectLst/>
              </a:rPr>
              <a:t> </a:t>
            </a:r>
            <a:endParaRPr lang="en-US" dirty="0"/>
          </a:p>
        </p:txBody>
      </p:sp>
    </p:spTree>
    <p:extLst>
      <p:ext uri="{BB962C8B-B14F-4D97-AF65-F5344CB8AC3E}">
        <p14:creationId xmlns:p14="http://schemas.microsoft.com/office/powerpoint/2010/main" val="27993788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SG" dirty="0"/>
              <a:t>God will reward the church’s perseverance during affliction but punish their persecutors by helping the church become mature (1:3-12).</a:t>
            </a:r>
          </a:p>
          <a:p>
            <a:endParaRPr lang="en-US" dirty="0"/>
          </a:p>
        </p:txBody>
      </p:sp>
    </p:spTree>
    <p:extLst>
      <p:ext uri="{BB962C8B-B14F-4D97-AF65-F5344CB8AC3E}">
        <p14:creationId xmlns:p14="http://schemas.microsoft.com/office/powerpoint/2010/main" val="3264322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076219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643077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227379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dirty="0"/>
              <a:t>We decide how difficulties will change us. Do you agree? In his book No Greater Power, Richard C. Halverson, past chaplain of the US Senate, wrote:</a:t>
            </a:r>
          </a:p>
          <a:p>
            <a:r>
              <a:rPr lang="en-SG" dirty="0"/>
              <a:t>“Crush marbles and you get fragmentation, disintegration—hard, sharp pieces. You can get hurt if you’re not careful.</a:t>
            </a:r>
          </a:p>
          <a:p>
            <a:r>
              <a:rPr lang="en-SG" dirty="0"/>
              <a:t>Crush grapes and you get fragrant, refreshing wine.</a:t>
            </a:r>
          </a:p>
          <a:p>
            <a:r>
              <a:rPr lang="en-SG" dirty="0"/>
              <a:t>Some people relate like marbles. The fear of vulnerability hardens them. They protect themselves, allow no one to penetrate. Being vulnerable is high-risk, and they want low-risk. They bump against others and ricochet around, never enjoying a vital relationship. In brittle lovelessness, they shatter when crushed, and hurt others.</a:t>
            </a:r>
          </a:p>
          <a:p>
            <a:r>
              <a:rPr lang="en-SG" dirty="0"/>
              <a:t>Some people relate like grapes. They yield to pressure. They accept their weakness as essential to intimacy. They give love, knowing love is always vulnerable, knowing love is the heart and soul of our faith. When crushed, they bring blessing: fragrant, redemptive blessing.”</a:t>
            </a:r>
          </a:p>
          <a:p>
            <a:r>
              <a:rPr lang="en-SG" dirty="0"/>
              <a:t>Difficulties certainly come our way for every one of us. </a:t>
            </a:r>
          </a:p>
          <a:p>
            <a:r>
              <a:rPr lang="en-SG" dirty="0"/>
              <a:t>But how do you respond to these trials? Are you like a marble or like a grape? In either case, we get crushed, but marbles resist it while grapes welcome the benefits.</a:t>
            </a:r>
          </a:p>
          <a:p>
            <a:r>
              <a:rPr lang="en-SG" dirty="0"/>
              <a:t>Are you angry at God for allowing difficulty into your life? Or do you see him affirming you?</a:t>
            </a:r>
          </a:p>
          <a:p>
            <a:r>
              <a:rPr lang="en-SG" dirty="0"/>
              <a:t>Richard C. Halverson, No Greater Power (Portland, OR: Multnomah, 1986), 67; cited in Charles R. Swindoll, Steadfast Christianity: A Study of Second Thessalonians (Fullerton, CA: Insight for Living, 1986), 1.</a:t>
            </a:r>
          </a:p>
          <a:p>
            <a:endParaRPr lang="en-US" dirty="0"/>
          </a:p>
        </p:txBody>
      </p:sp>
    </p:spTree>
    <p:extLst>
      <p:ext uri="{BB962C8B-B14F-4D97-AF65-F5344CB8AC3E}">
        <p14:creationId xmlns:p14="http://schemas.microsoft.com/office/powerpoint/2010/main" val="3646371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t>I have needed affirmation to overcome my own weakness of defensiveness. </a:t>
            </a:r>
          </a:p>
          <a:p>
            <a:r>
              <a:rPr lang="en-SG" dirty="0"/>
              <a:t>As I have recently reflected on my early years as a Christian teenager, I recall one particular weakness. When someone expressed a concern about me, I reacted with defensiveness. This was a problem I had in my early years of marriage too. Susan would observe a weakness in me and I would defend myself as if she was attacking me. </a:t>
            </a:r>
          </a:p>
          <a:p>
            <a:r>
              <a:rPr lang="en-SG" dirty="0"/>
              <a:t>After further consideration and prayer about this, I realized that it went back to my teenage years. My mother married a third time when I was age 13, and my step-father would point out a deficiency in me rather roughly. He had a horrible relationship with his own father—so much that he called him by his first name rather than “Dad” or “Father”—and he lacked an ability to gently tell me how to better sweep the floor or wash the dishes or whatever. I constantly felt attacked, even though that wasn’t his intention. </a:t>
            </a:r>
          </a:p>
          <a:p>
            <a:r>
              <a:rPr lang="en-SG" dirty="0"/>
              <a:t>So I developed this defensive attitude in my other relationships too. I suspect I felt that way about God as well. </a:t>
            </a:r>
          </a:p>
          <a:p>
            <a:r>
              <a:rPr lang="en-SG" dirty="0"/>
              <a:t>God really changed me, though. At least I think he did! I guess you can be the judge whether I defend myself right now. I think he has given me an ability to respond rather than react, to persevere in a way that helps me grow in maturity.</a:t>
            </a:r>
          </a:p>
          <a:p>
            <a:endParaRPr lang="en-US" dirty="0"/>
          </a:p>
        </p:txBody>
      </p:sp>
    </p:spTree>
    <p:extLst>
      <p:ext uri="{BB962C8B-B14F-4D97-AF65-F5344CB8AC3E}">
        <p14:creationId xmlns:p14="http://schemas.microsoft.com/office/powerpoint/2010/main" val="40705398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77501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r>
              <a:rPr lang="en-SG" dirty="0">
                <a:effectLst/>
              </a:rPr>
              <a:t> </a:t>
            </a:r>
            <a:endParaRPr lang="en-US" dirty="0"/>
          </a:p>
        </p:txBody>
      </p:sp>
    </p:spTree>
    <p:extLst>
      <p:ext uri="{BB962C8B-B14F-4D97-AF65-F5344CB8AC3E}">
        <p14:creationId xmlns:p14="http://schemas.microsoft.com/office/powerpoint/2010/main" val="6304532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b="1" kern="1200" dirty="0">
                <a:solidFill>
                  <a:schemeClr val="tx1"/>
                </a:solidFill>
                <a:effectLst/>
                <a:latin typeface="+mn-lt"/>
                <a:ea typeface="+mn-ea"/>
                <a:cs typeface="+mn-cs"/>
              </a:rPr>
              <a:t>II.	</a:t>
            </a:r>
            <a:r>
              <a:rPr lang="en-US" sz="1200" b="1" i="1" kern="1200" dirty="0">
                <a:solidFill>
                  <a:schemeClr val="tx1"/>
                </a:solidFill>
                <a:effectLst/>
                <a:latin typeface="+mn-lt"/>
                <a:ea typeface="+mn-ea"/>
                <a:cs typeface="+mn-cs"/>
              </a:rPr>
              <a:t>Theologically: </a:t>
            </a:r>
            <a:r>
              <a:rPr lang="en-US" sz="1200" b="1" kern="1200" dirty="0">
                <a:solidFill>
                  <a:schemeClr val="tx1"/>
                </a:solidFill>
                <a:effectLst/>
                <a:latin typeface="+mn-lt"/>
                <a:ea typeface="+mn-ea"/>
                <a:cs typeface="+mn-cs"/>
              </a:rPr>
              <a:t>God gives us </a:t>
            </a:r>
            <a:r>
              <a:rPr lang="en-US" sz="1200" b="1" u="sng" kern="1200" dirty="0">
                <a:solidFill>
                  <a:schemeClr val="tx1"/>
                </a:solidFill>
                <a:effectLst/>
                <a:latin typeface="+mn-lt"/>
                <a:ea typeface="+mn-ea"/>
                <a:cs typeface="+mn-cs"/>
              </a:rPr>
              <a:t>truth</a:t>
            </a:r>
            <a:r>
              <a:rPr lang="en-US" sz="1200" b="1" kern="1200" dirty="0">
                <a:solidFill>
                  <a:schemeClr val="tx1"/>
                </a:solidFill>
                <a:effectLst/>
                <a:latin typeface="+mn-lt"/>
                <a:ea typeface="+mn-ea"/>
                <a:cs typeface="+mn-cs"/>
              </a:rPr>
              <a:t> to bring stability (2 Thess 2).</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[Theology matters! The Lord corrects our misconceptions to give us firm footing.]</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extLst>
      <p:ext uri="{BB962C8B-B14F-4D97-AF65-F5344CB8AC3E}">
        <p14:creationId xmlns:p14="http://schemas.microsoft.com/office/powerpoint/2010/main" val="1525257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err="1">
                <a:cs typeface="ＭＳ Ｐゴシック" charset="0"/>
              </a:rPr>
              <a:t>Hmmmm</a:t>
            </a:r>
            <a:r>
              <a:rPr lang="en-US" dirty="0">
                <a:cs typeface="ＭＳ Ｐゴシック" charset="0"/>
              </a:rPr>
              <a:t>, should we approve of everything we do?</a:t>
            </a:r>
          </a:p>
        </p:txBody>
      </p:sp>
    </p:spTree>
    <p:extLst>
      <p:ext uri="{BB962C8B-B14F-4D97-AF65-F5344CB8AC3E}">
        <p14:creationId xmlns:p14="http://schemas.microsoft.com/office/powerpoint/2010/main" val="8467646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32332483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722986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931996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4B996B-7C6B-2246-B7D2-80DE9D613EFF}" type="slidenum">
              <a:rPr lang="en-US" sz="1200">
                <a:solidFill>
                  <a:prstClr val="black"/>
                </a:solidFill>
              </a:rPr>
              <a:pPr eaLnBrk="1" hangingPunct="1"/>
              <a:t>77</a:t>
            </a:fld>
            <a:endParaRPr lang="en-US" sz="1200">
              <a:solidFill>
                <a:prstClr val="black"/>
              </a:solidFill>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F36367-CA74-F049-94F0-781EE6B7CAE2}" type="slidenum">
              <a:rPr lang="en-US" sz="1200">
                <a:solidFill>
                  <a:prstClr val="black"/>
                </a:solidFill>
              </a:rPr>
              <a:pPr eaLnBrk="1" hangingPunct="1"/>
              <a:t>78</a:t>
            </a:fld>
            <a:endParaRPr lang="en-US" sz="1200">
              <a:solidFill>
                <a:prstClr val="black"/>
              </a:solidFill>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D6143A-03B2-7749-8E17-2B32E131BA5A}" type="slidenum">
              <a:rPr lang="en-US" sz="1200">
                <a:solidFill>
                  <a:prstClr val="black"/>
                </a:solidFill>
              </a:rPr>
              <a:pPr eaLnBrk="1" hangingPunct="1"/>
              <a:t>79</a:t>
            </a:fld>
            <a:endParaRPr lang="en-US" sz="1200">
              <a:solidFill>
                <a:prstClr val="black"/>
              </a:solidFill>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80</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a:p>
            <a:r>
              <a:rPr lang="en-SG" sz="1200" kern="1200">
                <a:solidFill>
                  <a:schemeClr val="tx1"/>
                </a:solidFill>
                <a:effectLst/>
                <a:latin typeface="+mn-lt"/>
                <a:ea typeface="+mn-ea"/>
                <a:cs typeface="+mn-cs"/>
              </a:rPr>
              <a:t>But the situation at Thessalonica still didn’t change—so much so that many in the church thought they were in the Great Tribulation.  The persecution hadn't let up so he wrote them to affirm them for their steadfastness.</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9085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152249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188709-7E99-0442-AB1A-C1B130A88BB0}" type="slidenum">
              <a:rPr lang="en-GB" sz="1200">
                <a:solidFill>
                  <a:srgbClr val="000000"/>
                </a:solidFill>
                <a:latin typeface="Comic Sans MS" charset="0"/>
              </a:rPr>
              <a:pPr eaLnBrk="1" hangingPunct="1"/>
              <a:t>84</a:t>
            </a:fld>
            <a:endParaRPr lang="en-GB" sz="1200">
              <a:solidFill>
                <a:srgbClr val="000000"/>
              </a:solidFill>
              <a:latin typeface="Comic Sans MS"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1682EAB-8840-4649-8328-77E00DE9D344}" type="slidenum">
              <a:rPr lang="en-US" sz="1200">
                <a:solidFill>
                  <a:srgbClr val="000000"/>
                </a:solidFill>
              </a:rPr>
              <a:pPr/>
              <a:t>85</a:t>
            </a:fld>
            <a:endParaRPr lang="en-US" sz="1200">
              <a:solidFill>
                <a:srgbClr val="000000"/>
              </a:solidFill>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We are told to recite 1000 self-confidence affirmations!</a:t>
            </a:r>
          </a:p>
        </p:txBody>
      </p:sp>
    </p:spTree>
    <p:extLst>
      <p:ext uri="{BB962C8B-B14F-4D97-AF65-F5344CB8AC3E}">
        <p14:creationId xmlns:p14="http://schemas.microsoft.com/office/powerpoint/2010/main" val="36064125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973550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E2EA6D6-8719-544C-B13C-3687E2A5D062}" type="slidenum">
              <a:rPr lang="en-GB" sz="1200">
                <a:solidFill>
                  <a:prstClr val="white"/>
                </a:solidFill>
              </a:rPr>
              <a:pPr/>
              <a:t>87</a:t>
            </a:fld>
            <a:endParaRPr lang="en-GB" sz="1200">
              <a:solidFill>
                <a:prstClr val="white"/>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2F41847-9295-CD45-A899-C53BD7E63636}" type="slidenum">
              <a:rPr lang="en-GB" sz="1200">
                <a:solidFill>
                  <a:prstClr val="white"/>
                </a:solidFill>
              </a:rPr>
              <a:pPr/>
              <a:t>88</a:t>
            </a:fld>
            <a:endParaRPr lang="en-GB" sz="1200">
              <a:solidFill>
                <a:prstClr val="white"/>
              </a:solidFill>
            </a:endParaRPr>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0D1C4D5-66E9-9448-854B-3A51F4E823DF}" type="slidenum">
              <a:rPr lang="en-GB" sz="1200">
                <a:solidFill>
                  <a:prstClr val="white"/>
                </a:solidFill>
              </a:rPr>
              <a:pPr/>
              <a:t>89</a:t>
            </a:fld>
            <a:endParaRPr lang="en-GB" sz="1200">
              <a:solidFill>
                <a:prstClr val="white"/>
              </a:solidFill>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736A9FB-F867-7244-9542-12C224C25DFE}" type="slidenum">
              <a:rPr lang="en-GB" sz="1200">
                <a:solidFill>
                  <a:srgbClr val="FFFFFF"/>
                </a:solidFill>
              </a:rPr>
              <a:pPr/>
              <a:t>90</a:t>
            </a:fld>
            <a:endParaRPr lang="en-GB" sz="1200">
              <a:solidFill>
                <a:srgbClr val="FFFFFF"/>
              </a:solidFill>
            </a:endParaRPr>
          </a:p>
        </p:txBody>
      </p:sp>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C30A9A8-DB1D-F847-81DD-37E341F5B73F}" type="slidenum">
              <a:rPr lang="en-GB" sz="1200">
                <a:solidFill>
                  <a:prstClr val="white"/>
                </a:solidFill>
              </a:rPr>
              <a:pPr/>
              <a:t>91</a:t>
            </a:fld>
            <a:endParaRPr lang="en-GB" sz="1200">
              <a:solidFill>
                <a:prstClr val="white"/>
              </a:solidFill>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8AD46D-8CD3-274A-B684-04A54B55602D}" type="slidenum">
              <a:rPr lang="en-GB" sz="1200">
                <a:solidFill>
                  <a:prstClr val="white"/>
                </a:solidFill>
              </a:rPr>
              <a:pPr/>
              <a:t>92</a:t>
            </a:fld>
            <a:endParaRPr lang="en-GB" sz="1200">
              <a:solidFill>
                <a:prstClr val="white"/>
              </a:solidFill>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870D575-BF1B-144C-8D3E-BF5E99D984C2}" type="slidenum">
              <a:rPr lang="en-GB" sz="1200">
                <a:solidFill>
                  <a:prstClr val="white"/>
                </a:solidFill>
              </a:rPr>
              <a:pPr/>
              <a:t>93</a:t>
            </a:fld>
            <a:endParaRPr lang="en-GB" sz="1200">
              <a:solidFill>
                <a:prstClr val="white"/>
              </a:solidFill>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6A1B6A-D7E0-1B49-84E3-5A88E7E77FD8}" type="slidenum">
              <a:rPr lang="en-GB" sz="1200">
                <a:solidFill>
                  <a:srgbClr val="FFFFFF"/>
                </a:solidFill>
              </a:rPr>
              <a:pPr/>
              <a:t>94</a:t>
            </a:fld>
            <a:endParaRPr lang="en-GB" sz="1200">
              <a:solidFill>
                <a:srgbClr val="FFFFFF"/>
              </a:solidFill>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57556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Some self affirming claims include “I love me.”</a:t>
            </a:r>
          </a:p>
          <a:p>
            <a:r>
              <a:rPr lang="en-US" dirty="0">
                <a:cs typeface="ＭＳ Ｐゴシック" charset="0"/>
              </a:rPr>
              <a:t>Also, I believe in me.</a:t>
            </a:r>
          </a:p>
        </p:txBody>
      </p:sp>
    </p:spTree>
    <p:extLst>
      <p:ext uri="{BB962C8B-B14F-4D97-AF65-F5344CB8AC3E}">
        <p14:creationId xmlns:p14="http://schemas.microsoft.com/office/powerpoint/2010/main" val="33299434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306598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SG" dirty="0"/>
              <a:t>There is an immense amount of theological confusion spouted all over today. The rise of the Internet has allowed YouTube and other avenues to spread heresies. It seems that the more hits or likes, the more bizarre and damaging the teaching. My own YouTube video has just a few hundred views, but the insane stuff has millions of views!</a:t>
            </a:r>
          </a:p>
          <a:p>
            <a:r>
              <a:rPr lang="en-SG" dirty="0"/>
              <a:t>How can we keep trusting the Lord amidst such craziness?</a:t>
            </a:r>
          </a:p>
          <a:p>
            <a:r>
              <a:rPr lang="en-SG" dirty="0"/>
              <a:t>Keep going back to the source—the Word of God.</a:t>
            </a:r>
          </a:p>
          <a:p>
            <a:r>
              <a:rPr lang="en-SG" dirty="0"/>
              <a:t>How are you doing at your goal of reading the Bible each day this year?  </a:t>
            </a:r>
          </a:p>
          <a:p>
            <a:endParaRPr lang="en-US" dirty="0"/>
          </a:p>
        </p:txBody>
      </p:sp>
    </p:spTree>
    <p:extLst>
      <p:ext uri="{BB962C8B-B14F-4D97-AF65-F5344CB8AC3E}">
        <p14:creationId xmlns:p14="http://schemas.microsoft.com/office/powerpoint/2010/main" val="28075783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696405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not to lose heart so we will grow.</a:t>
            </a:r>
            <a:endParaRPr lang="en-US" dirty="0"/>
          </a:p>
        </p:txBody>
      </p:sp>
    </p:spTree>
    <p:extLst>
      <p:ext uri="{BB962C8B-B14F-4D97-AF65-F5344CB8AC3E}">
        <p14:creationId xmlns:p14="http://schemas.microsoft.com/office/powerpoint/2010/main" val="12272528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Theology matters! The Lord corrects our misconceptions to give us firm footing.</a:t>
            </a:r>
            <a:r>
              <a:rPr lang="en-SG" dirty="0">
                <a:effectLst/>
              </a:rPr>
              <a:t> </a:t>
            </a:r>
            <a:endParaRPr lang="en-US" dirty="0"/>
          </a:p>
        </p:txBody>
      </p:sp>
    </p:spTree>
    <p:extLst>
      <p:ext uri="{BB962C8B-B14F-4D97-AF65-F5344CB8AC3E}">
        <p14:creationId xmlns:p14="http://schemas.microsoft.com/office/powerpoint/2010/main" val="79889480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lvl="0"/>
            <a:r>
              <a:rPr lang="en-US" sz="1200" b="1" kern="1200" dirty="0">
                <a:solidFill>
                  <a:schemeClr val="tx1"/>
                </a:solidFill>
                <a:effectLst/>
                <a:latin typeface="+mn-lt"/>
                <a:ea typeface="+mn-ea"/>
                <a:cs typeface="+mn-cs"/>
              </a:rPr>
              <a:t>III.	</a:t>
            </a:r>
            <a:r>
              <a:rPr lang="en-US" sz="1200" b="1" i="1" kern="1200" dirty="0">
                <a:solidFill>
                  <a:schemeClr val="tx1"/>
                </a:solidFill>
                <a:effectLst/>
                <a:latin typeface="+mn-lt"/>
                <a:ea typeface="+mn-ea"/>
                <a:cs typeface="+mn-cs"/>
              </a:rPr>
              <a:t>Practically</a:t>
            </a:r>
            <a:r>
              <a:rPr lang="en-US" sz="1200" b="1" kern="1200" dirty="0">
                <a:solidFill>
                  <a:schemeClr val="tx1"/>
                </a:solidFill>
                <a:effectLst/>
                <a:latin typeface="+mn-lt"/>
                <a:ea typeface="+mn-ea"/>
                <a:cs typeface="+mn-cs"/>
              </a:rPr>
              <a:t>: God cultivates </a:t>
            </a:r>
            <a:r>
              <a:rPr lang="en-US" sz="1200" b="1" u="sng" kern="1200" dirty="0">
                <a:solidFill>
                  <a:schemeClr val="tx1"/>
                </a:solidFill>
                <a:effectLst/>
                <a:latin typeface="+mn-lt"/>
                <a:ea typeface="+mn-ea"/>
                <a:cs typeface="+mn-cs"/>
              </a:rPr>
              <a:t>discipline</a:t>
            </a:r>
            <a:r>
              <a:rPr lang="en-US" sz="1200" b="1" kern="1200" dirty="0">
                <a:solidFill>
                  <a:schemeClr val="tx1"/>
                </a:solidFill>
                <a:effectLst/>
                <a:latin typeface="+mn-lt"/>
                <a:ea typeface="+mn-ea"/>
                <a:cs typeface="+mn-cs"/>
              </a:rPr>
              <a:t> in us to build responsibility (2 Thess 3).</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Lord helps us hold one another accountable so we will be reliable.]</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extLst>
      <p:ext uri="{BB962C8B-B14F-4D97-AF65-F5344CB8AC3E}">
        <p14:creationId xmlns:p14="http://schemas.microsoft.com/office/powerpoint/2010/main" val="2211520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Lord helps us hold one another accountable so we will be reliable.</a:t>
            </a:r>
            <a:r>
              <a:rPr lang="en-SG" dirty="0">
                <a:effectLst/>
              </a:rPr>
              <a:t> </a:t>
            </a:r>
          </a:p>
          <a:p>
            <a:r>
              <a:rPr lang="en-SG" dirty="0">
                <a:effectLst/>
              </a:rPr>
              <a:t>• Rather than living an undisciplined life</a:t>
            </a:r>
          </a:p>
          <a:p>
            <a:r>
              <a:rPr lang="en-SG" dirty="0">
                <a:effectLst/>
              </a:rPr>
              <a:t>• Each of us has had to show discipline to learn certain skills such as playing an instrument</a:t>
            </a:r>
          </a:p>
          <a:p>
            <a:r>
              <a:rPr lang="en-SG" dirty="0">
                <a:effectLst/>
              </a:rPr>
              <a:t>• So we need that same type of discipline to know his Word</a:t>
            </a:r>
          </a:p>
          <a:p>
            <a:r>
              <a:rPr lang="en-SG" dirty="0">
                <a:effectLst/>
              </a:rPr>
              <a:t>• And to be a vital part of his church.</a:t>
            </a:r>
          </a:p>
        </p:txBody>
      </p:sp>
    </p:spTree>
    <p:extLst>
      <p:ext uri="{BB962C8B-B14F-4D97-AF65-F5344CB8AC3E}">
        <p14:creationId xmlns:p14="http://schemas.microsoft.com/office/powerpoint/2010/main" val="162406501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069607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827482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95612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B81FA1-4E7A-0C4F-B807-ED2F8D1047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2397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9AE656-7703-FF4B-B1A5-09317DE058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27767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4A0F78-47F7-934C-B7C8-7AAE1956A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78293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4DFDF8-C1D7-6B43-B953-16BC17E9A4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27093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7E2DA5-0321-1743-9E17-CBB65464C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3533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D634CF-9C8B-E743-A2FB-EBE834CD0A5D}" type="slidenum">
              <a:rPr lang="en-US"/>
              <a:pPr>
                <a:defRPr/>
              </a:pPr>
              <a:t>‹#›</a:t>
            </a:fld>
            <a:endParaRPr lang="en-US"/>
          </a:p>
        </p:txBody>
      </p:sp>
    </p:spTree>
    <p:extLst>
      <p:ext uri="{BB962C8B-B14F-4D97-AF65-F5344CB8AC3E}">
        <p14:creationId xmlns:p14="http://schemas.microsoft.com/office/powerpoint/2010/main" val="1380165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C17FD9-3D14-2644-AA7C-5CF2A5F1F452}" type="slidenum">
              <a:rPr lang="en-US"/>
              <a:pPr>
                <a:defRPr/>
              </a:pPr>
              <a:t>‹#›</a:t>
            </a:fld>
            <a:endParaRPr lang="en-US"/>
          </a:p>
        </p:txBody>
      </p:sp>
    </p:spTree>
    <p:extLst>
      <p:ext uri="{BB962C8B-B14F-4D97-AF65-F5344CB8AC3E}">
        <p14:creationId xmlns:p14="http://schemas.microsoft.com/office/powerpoint/2010/main" val="11446800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0B95A4-CED6-9C41-9A07-21A554F69C6D}" type="slidenum">
              <a:rPr lang="en-US"/>
              <a:pPr>
                <a:defRPr/>
              </a:pPr>
              <a:t>‹#›</a:t>
            </a:fld>
            <a:endParaRPr lang="en-US"/>
          </a:p>
        </p:txBody>
      </p:sp>
    </p:spTree>
    <p:extLst>
      <p:ext uri="{BB962C8B-B14F-4D97-AF65-F5344CB8AC3E}">
        <p14:creationId xmlns:p14="http://schemas.microsoft.com/office/powerpoint/2010/main" val="15750511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2A1A01-5396-E842-BD53-2304FFC567F4}" type="slidenum">
              <a:rPr lang="en-US"/>
              <a:pPr>
                <a:defRPr/>
              </a:pPr>
              <a:t>‹#›</a:t>
            </a:fld>
            <a:endParaRPr lang="en-US"/>
          </a:p>
        </p:txBody>
      </p:sp>
    </p:spTree>
    <p:extLst>
      <p:ext uri="{BB962C8B-B14F-4D97-AF65-F5344CB8AC3E}">
        <p14:creationId xmlns:p14="http://schemas.microsoft.com/office/powerpoint/2010/main" val="4203965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59C38F-2C9A-7348-8F4B-F4D2C7DD86B8}" type="slidenum">
              <a:rPr lang="en-US"/>
              <a:pPr>
                <a:defRPr/>
              </a:pPr>
              <a:t>‹#›</a:t>
            </a:fld>
            <a:endParaRPr lang="en-US"/>
          </a:p>
        </p:txBody>
      </p:sp>
    </p:spTree>
    <p:extLst>
      <p:ext uri="{BB962C8B-B14F-4D97-AF65-F5344CB8AC3E}">
        <p14:creationId xmlns:p14="http://schemas.microsoft.com/office/powerpoint/2010/main" val="4049383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3775E2-40D1-4348-9315-3C41618ABDE3}" type="slidenum">
              <a:rPr lang="en-US"/>
              <a:pPr>
                <a:defRPr/>
              </a:pPr>
              <a:t>‹#›</a:t>
            </a:fld>
            <a:endParaRPr lang="en-US"/>
          </a:p>
        </p:txBody>
      </p:sp>
    </p:spTree>
    <p:extLst>
      <p:ext uri="{BB962C8B-B14F-4D97-AF65-F5344CB8AC3E}">
        <p14:creationId xmlns:p14="http://schemas.microsoft.com/office/powerpoint/2010/main" val="38140361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45B08D-D1A8-C442-9F7C-7E7403438F26}" type="slidenum">
              <a:rPr lang="en-US"/>
              <a:pPr>
                <a:defRPr/>
              </a:pPr>
              <a:t>‹#›</a:t>
            </a:fld>
            <a:endParaRPr lang="en-US"/>
          </a:p>
        </p:txBody>
      </p:sp>
    </p:spTree>
    <p:extLst>
      <p:ext uri="{BB962C8B-B14F-4D97-AF65-F5344CB8AC3E}">
        <p14:creationId xmlns:p14="http://schemas.microsoft.com/office/powerpoint/2010/main" val="2610766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0D19991-D981-E443-A50D-98816A3817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6158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B7723D-2B5C-7442-8FCC-4A0CAB14C6EF}" type="slidenum">
              <a:rPr lang="en-US"/>
              <a:pPr>
                <a:defRPr/>
              </a:pPr>
              <a:t>‹#›</a:t>
            </a:fld>
            <a:endParaRPr lang="en-US"/>
          </a:p>
        </p:txBody>
      </p:sp>
    </p:spTree>
    <p:extLst>
      <p:ext uri="{BB962C8B-B14F-4D97-AF65-F5344CB8AC3E}">
        <p14:creationId xmlns:p14="http://schemas.microsoft.com/office/powerpoint/2010/main" val="16078865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A6B4AA-A78A-234C-A280-24CC6D721C48}" type="slidenum">
              <a:rPr lang="en-US"/>
              <a:pPr>
                <a:defRPr/>
              </a:pPr>
              <a:t>‹#›</a:t>
            </a:fld>
            <a:endParaRPr lang="en-US"/>
          </a:p>
        </p:txBody>
      </p:sp>
    </p:spTree>
    <p:extLst>
      <p:ext uri="{BB962C8B-B14F-4D97-AF65-F5344CB8AC3E}">
        <p14:creationId xmlns:p14="http://schemas.microsoft.com/office/powerpoint/2010/main" val="35653423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B68BAC-E55B-5E40-B3E0-CAF40E4B8DF4}" type="slidenum">
              <a:rPr lang="en-US"/>
              <a:pPr>
                <a:defRPr/>
              </a:pPr>
              <a:t>‹#›</a:t>
            </a:fld>
            <a:endParaRPr lang="en-US"/>
          </a:p>
        </p:txBody>
      </p:sp>
    </p:spTree>
    <p:extLst>
      <p:ext uri="{BB962C8B-B14F-4D97-AF65-F5344CB8AC3E}">
        <p14:creationId xmlns:p14="http://schemas.microsoft.com/office/powerpoint/2010/main" val="12017881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A54E85-193A-E54A-A2E2-177171CCA747}" type="slidenum">
              <a:rPr lang="en-US"/>
              <a:pPr>
                <a:defRPr/>
              </a:pPr>
              <a:t>‹#›</a:t>
            </a:fld>
            <a:endParaRPr lang="en-US"/>
          </a:p>
        </p:txBody>
      </p:sp>
    </p:spTree>
    <p:extLst>
      <p:ext uri="{BB962C8B-B14F-4D97-AF65-F5344CB8AC3E}">
        <p14:creationId xmlns:p14="http://schemas.microsoft.com/office/powerpoint/2010/main" val="12976494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910BB2-0709-2945-923E-E6C0BD6B2C02}" type="slidenum">
              <a:rPr lang="en-US"/>
              <a:pPr>
                <a:defRPr/>
              </a:pPr>
              <a:t>‹#›</a:t>
            </a:fld>
            <a:endParaRPr lang="en-US"/>
          </a:p>
        </p:txBody>
      </p:sp>
    </p:spTree>
    <p:extLst>
      <p:ext uri="{BB962C8B-B14F-4D97-AF65-F5344CB8AC3E}">
        <p14:creationId xmlns:p14="http://schemas.microsoft.com/office/powerpoint/2010/main" val="33235226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079F1AC-7F24-7748-A798-82077FAE438D}" type="slidenum">
              <a:rPr lang="en-US"/>
              <a:pPr>
                <a:defRPr/>
              </a:pPr>
              <a:t>‹#›</a:t>
            </a:fld>
            <a:endParaRPr lang="en-US"/>
          </a:p>
        </p:txBody>
      </p:sp>
    </p:spTree>
    <p:extLst>
      <p:ext uri="{BB962C8B-B14F-4D97-AF65-F5344CB8AC3E}">
        <p14:creationId xmlns:p14="http://schemas.microsoft.com/office/powerpoint/2010/main" val="26901846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9EE7ED0C-00C4-9E45-B4E1-D231FC2E97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63931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0C2E9B1-E853-754E-B454-BDB4FB5B7E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84323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DF3B477-BCD8-3141-BF83-F868F20620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4932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4635FAB-A1D2-8E47-8212-8572F3758E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567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FAD851F-EBCF-2943-9C1C-DEE81E990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26537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1989073B-B803-8448-9F3F-DB387DB632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32058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8D4B9249-162E-6C41-8C5B-AEA392E547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39287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56273BF-9D19-8E44-A854-28F36B66FC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25597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9D4A203-F9B8-7F46-9A78-1AF9816E0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74449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0127889-243D-384B-8112-9506B9A6FB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58734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194C0D9E-6710-1246-8129-2748F8A945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82309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549CF491-910D-E947-880C-E4C76E92A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62982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C14FF209-DD02-3E44-B60B-9288DF5239D5}" type="slidenum">
              <a:rPr lang="pt-BR"/>
              <a:pPr>
                <a:defRPr/>
              </a:pPr>
              <a:t>‹#›</a:t>
            </a:fld>
            <a:endParaRPr lang="pt-BR"/>
          </a:p>
        </p:txBody>
      </p:sp>
    </p:spTree>
    <p:extLst>
      <p:ext uri="{BB962C8B-B14F-4D97-AF65-F5344CB8AC3E}">
        <p14:creationId xmlns:p14="http://schemas.microsoft.com/office/powerpoint/2010/main" val="3580955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pPr>
                <a:defRPr/>
              </a:pPr>
              <a:t>‹#›</a:t>
            </a:fld>
            <a:endParaRPr lang="en-US"/>
          </a:p>
        </p:txBody>
      </p:sp>
    </p:spTree>
    <p:extLst>
      <p:ext uri="{BB962C8B-B14F-4D97-AF65-F5344CB8AC3E}">
        <p14:creationId xmlns:p14="http://schemas.microsoft.com/office/powerpoint/2010/main" val="16027801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pPr>
                <a:defRPr/>
              </a:pPr>
              <a:t>‹#›</a:t>
            </a:fld>
            <a:endParaRPr lang="en-US"/>
          </a:p>
        </p:txBody>
      </p:sp>
    </p:spTree>
    <p:extLst>
      <p:ext uri="{BB962C8B-B14F-4D97-AF65-F5344CB8AC3E}">
        <p14:creationId xmlns:p14="http://schemas.microsoft.com/office/powerpoint/2010/main" val="2391060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A4D04C2-DCB2-7C45-BF3D-7EFC20D52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04906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pPr>
                <a:defRPr/>
              </a:pPr>
              <a:t>‹#›</a:t>
            </a:fld>
            <a:endParaRPr lang="en-US"/>
          </a:p>
        </p:txBody>
      </p:sp>
    </p:spTree>
    <p:extLst>
      <p:ext uri="{BB962C8B-B14F-4D97-AF65-F5344CB8AC3E}">
        <p14:creationId xmlns:p14="http://schemas.microsoft.com/office/powerpoint/2010/main" val="9585321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pPr>
                <a:defRPr/>
              </a:pPr>
              <a:t>‹#›</a:t>
            </a:fld>
            <a:endParaRPr lang="en-US"/>
          </a:p>
        </p:txBody>
      </p:sp>
    </p:spTree>
    <p:extLst>
      <p:ext uri="{BB962C8B-B14F-4D97-AF65-F5344CB8AC3E}">
        <p14:creationId xmlns:p14="http://schemas.microsoft.com/office/powerpoint/2010/main" val="20890757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pPr>
                <a:defRPr/>
              </a:pPr>
              <a:t>‹#›</a:t>
            </a:fld>
            <a:endParaRPr lang="en-US"/>
          </a:p>
        </p:txBody>
      </p:sp>
    </p:spTree>
    <p:extLst>
      <p:ext uri="{BB962C8B-B14F-4D97-AF65-F5344CB8AC3E}">
        <p14:creationId xmlns:p14="http://schemas.microsoft.com/office/powerpoint/2010/main" val="41043090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pPr>
                <a:defRPr/>
              </a:pPr>
              <a:t>‹#›</a:t>
            </a:fld>
            <a:endParaRPr lang="en-US"/>
          </a:p>
        </p:txBody>
      </p:sp>
    </p:spTree>
    <p:extLst>
      <p:ext uri="{BB962C8B-B14F-4D97-AF65-F5344CB8AC3E}">
        <p14:creationId xmlns:p14="http://schemas.microsoft.com/office/powerpoint/2010/main" val="9923174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pPr>
                <a:defRPr/>
              </a:pPr>
              <a:t>‹#›</a:t>
            </a:fld>
            <a:endParaRPr lang="en-US"/>
          </a:p>
        </p:txBody>
      </p:sp>
    </p:spTree>
    <p:extLst>
      <p:ext uri="{BB962C8B-B14F-4D97-AF65-F5344CB8AC3E}">
        <p14:creationId xmlns:p14="http://schemas.microsoft.com/office/powerpoint/2010/main" val="26588100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pPr>
                <a:defRPr/>
              </a:pPr>
              <a:t>‹#›</a:t>
            </a:fld>
            <a:endParaRPr lang="en-US"/>
          </a:p>
        </p:txBody>
      </p:sp>
    </p:spTree>
    <p:extLst>
      <p:ext uri="{BB962C8B-B14F-4D97-AF65-F5344CB8AC3E}">
        <p14:creationId xmlns:p14="http://schemas.microsoft.com/office/powerpoint/2010/main" val="23929234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pPr>
                <a:defRPr/>
              </a:pPr>
              <a:t>‹#›</a:t>
            </a:fld>
            <a:endParaRPr lang="en-US"/>
          </a:p>
        </p:txBody>
      </p:sp>
    </p:spTree>
    <p:extLst>
      <p:ext uri="{BB962C8B-B14F-4D97-AF65-F5344CB8AC3E}">
        <p14:creationId xmlns:p14="http://schemas.microsoft.com/office/powerpoint/2010/main" val="37289885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pPr>
                <a:defRPr/>
              </a:pPr>
              <a:t>‹#›</a:t>
            </a:fld>
            <a:endParaRPr lang="en-US"/>
          </a:p>
        </p:txBody>
      </p:sp>
    </p:spTree>
    <p:extLst>
      <p:ext uri="{BB962C8B-B14F-4D97-AF65-F5344CB8AC3E}">
        <p14:creationId xmlns:p14="http://schemas.microsoft.com/office/powerpoint/2010/main" val="5226934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pPr>
                <a:defRPr/>
              </a:pPr>
              <a:t>‹#›</a:t>
            </a:fld>
            <a:endParaRPr lang="en-US"/>
          </a:p>
        </p:txBody>
      </p:sp>
    </p:spTree>
    <p:extLst>
      <p:ext uri="{BB962C8B-B14F-4D97-AF65-F5344CB8AC3E}">
        <p14:creationId xmlns:p14="http://schemas.microsoft.com/office/powerpoint/2010/main" val="10807041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9401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46685D3-8C39-494B-A5BE-434961E53C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14300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38792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41510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17987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78597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186190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58626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86790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35441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24864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0682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2359A0FB-BBA1-8046-B15B-A95A13FB8F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33012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46819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119825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880859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781751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27814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17876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73779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154857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85863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771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823DCBA-033F-814B-BA6C-E8A0CF5FF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08356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77296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720248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680169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012096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4744146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7141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696989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948337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459800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72496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5FB6557-DF94-5341-9FD0-067C9BD90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54067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227808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050146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74348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536335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83289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98148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37394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714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24786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5551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8583807-1677-6543-9AF1-2AEA400BAE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72019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0079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68216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01825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12445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56572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795664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78858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734760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60164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9295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609C90AA-2ABD-3A48-955F-868ECA7ACE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4953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14165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9651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11787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422082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974647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9765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atin typeface="Times New Roman"/>
              <a:ea typeface="Times New Roman"/>
              <a:cs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atin typeface="Times New Roman"/>
              <a:ea typeface="Times New Roman"/>
              <a:cs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1C1B4D-DBDF-4140-A337-1E7A9B65A114}" type="slidenum">
              <a:rPr lang="en-GB">
                <a:latin typeface="Times New Roman"/>
                <a:ea typeface="Times New Roman"/>
              </a:rPr>
              <a:pPr>
                <a:defRPr/>
              </a:pPr>
              <a:t>‹#›</a:t>
            </a:fld>
            <a:endParaRPr lang="en-GB">
              <a:latin typeface="Times New Roman"/>
              <a:ea typeface="Times New Roman"/>
            </a:endParaRPr>
          </a:p>
        </p:txBody>
      </p:sp>
    </p:spTree>
    <p:extLst>
      <p:ext uri="{BB962C8B-B14F-4D97-AF65-F5344CB8AC3E}">
        <p14:creationId xmlns:p14="http://schemas.microsoft.com/office/powerpoint/2010/main" val="36459365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176791746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39618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1722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0A27DAF-40BA-D84B-8ED2-3673F7F685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4640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ED4E8E3-7D37-4E4F-91F0-D07412A10A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22116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233927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730634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3807058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6866878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81780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3886853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1898196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9825639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947014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49269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4E3B4D5-9F4B-6642-A2C8-506A5CBA137D}" type="slidenum">
              <a:rPr lang="en-US"/>
              <a:pPr>
                <a:defRPr/>
              </a:pPr>
              <a:t>‹#›</a:t>
            </a:fld>
            <a:endParaRPr lang="en-US"/>
          </a:p>
        </p:txBody>
      </p:sp>
    </p:spTree>
    <p:extLst>
      <p:ext uri="{BB962C8B-B14F-4D97-AF65-F5344CB8AC3E}">
        <p14:creationId xmlns:p14="http://schemas.microsoft.com/office/powerpoint/2010/main" val="254184525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379153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27352015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8966788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86768095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2618032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21898001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49918267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10385640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17997362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933846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6A045B-A194-A241-A49F-084EB238766E}" type="slidenum">
              <a:rPr lang="en-US"/>
              <a:pPr>
                <a:defRPr/>
              </a:pPr>
              <a:t>‹#›</a:t>
            </a:fld>
            <a:endParaRPr lang="en-US"/>
          </a:p>
        </p:txBody>
      </p:sp>
    </p:spTree>
    <p:extLst>
      <p:ext uri="{BB962C8B-B14F-4D97-AF65-F5344CB8AC3E}">
        <p14:creationId xmlns:p14="http://schemas.microsoft.com/office/powerpoint/2010/main" val="92272381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42606878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1422807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3637217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095530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4384100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396245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1366561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3121090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119096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72721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3EC4CE9-4D05-CB43-8387-971DA8855B31}" type="slidenum">
              <a:rPr lang="en-US"/>
              <a:pPr>
                <a:defRPr/>
              </a:pPr>
              <a:t>‹#›</a:t>
            </a:fld>
            <a:endParaRPr lang="en-US"/>
          </a:p>
        </p:txBody>
      </p:sp>
    </p:spTree>
    <p:extLst>
      <p:ext uri="{BB962C8B-B14F-4D97-AF65-F5344CB8AC3E}">
        <p14:creationId xmlns:p14="http://schemas.microsoft.com/office/powerpoint/2010/main" val="421896676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9585110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782347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1241524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D2C84-42FE-2943-B9A6-2FF5B9ED2764}" type="slidenum">
              <a:rPr lang="en-GB"/>
              <a:pPr>
                <a:defRPr/>
              </a:pPr>
              <a:t>‹#›</a:t>
            </a:fld>
            <a:endParaRPr lang="en-GB"/>
          </a:p>
        </p:txBody>
      </p:sp>
    </p:spTree>
    <p:extLst>
      <p:ext uri="{BB962C8B-B14F-4D97-AF65-F5344CB8AC3E}">
        <p14:creationId xmlns:p14="http://schemas.microsoft.com/office/powerpoint/2010/main" val="410320693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88D7AA-62D0-AF4F-9480-04F13CE16105}" type="slidenum">
              <a:rPr lang="en-GB"/>
              <a:pPr>
                <a:defRPr/>
              </a:pPr>
              <a:t>‹#›</a:t>
            </a:fld>
            <a:endParaRPr lang="en-GB"/>
          </a:p>
        </p:txBody>
      </p:sp>
    </p:spTree>
    <p:extLst>
      <p:ext uri="{BB962C8B-B14F-4D97-AF65-F5344CB8AC3E}">
        <p14:creationId xmlns:p14="http://schemas.microsoft.com/office/powerpoint/2010/main" val="194310881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99FA0-7ACF-4D4A-967A-3014DFFF9039}" type="slidenum">
              <a:rPr lang="en-GB"/>
              <a:pPr>
                <a:defRPr/>
              </a:pPr>
              <a:t>‹#›</a:t>
            </a:fld>
            <a:endParaRPr lang="en-GB"/>
          </a:p>
        </p:txBody>
      </p:sp>
    </p:spTree>
    <p:extLst>
      <p:ext uri="{BB962C8B-B14F-4D97-AF65-F5344CB8AC3E}">
        <p14:creationId xmlns:p14="http://schemas.microsoft.com/office/powerpoint/2010/main" val="33139166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96E3D-3011-7341-BCCE-09C2FAEA6CB4}" type="slidenum">
              <a:rPr lang="en-GB"/>
              <a:pPr>
                <a:defRPr/>
              </a:pPr>
              <a:t>‹#›</a:t>
            </a:fld>
            <a:endParaRPr lang="en-GB"/>
          </a:p>
        </p:txBody>
      </p:sp>
    </p:spTree>
    <p:extLst>
      <p:ext uri="{BB962C8B-B14F-4D97-AF65-F5344CB8AC3E}">
        <p14:creationId xmlns:p14="http://schemas.microsoft.com/office/powerpoint/2010/main" val="153796198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3C291-1365-2445-9A10-E0E14E89D979}" type="slidenum">
              <a:rPr lang="en-GB"/>
              <a:pPr>
                <a:defRPr/>
              </a:pPr>
              <a:t>‹#›</a:t>
            </a:fld>
            <a:endParaRPr lang="en-GB"/>
          </a:p>
        </p:txBody>
      </p:sp>
    </p:spTree>
    <p:extLst>
      <p:ext uri="{BB962C8B-B14F-4D97-AF65-F5344CB8AC3E}">
        <p14:creationId xmlns:p14="http://schemas.microsoft.com/office/powerpoint/2010/main" val="16522354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9F7D4-559F-9040-A275-A83768BC0014}" type="slidenum">
              <a:rPr lang="en-GB"/>
              <a:pPr>
                <a:defRPr/>
              </a:pPr>
              <a:t>‹#›</a:t>
            </a:fld>
            <a:endParaRPr lang="en-GB"/>
          </a:p>
        </p:txBody>
      </p:sp>
    </p:spTree>
    <p:extLst>
      <p:ext uri="{BB962C8B-B14F-4D97-AF65-F5344CB8AC3E}">
        <p14:creationId xmlns:p14="http://schemas.microsoft.com/office/powerpoint/2010/main" val="363773976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8D26A-3A6A-E747-A74D-6A8482897586}" type="slidenum">
              <a:rPr lang="en-GB"/>
              <a:pPr>
                <a:defRPr/>
              </a:pPr>
              <a:t>‹#›</a:t>
            </a:fld>
            <a:endParaRPr lang="en-GB"/>
          </a:p>
        </p:txBody>
      </p:sp>
    </p:spTree>
    <p:extLst>
      <p:ext uri="{BB962C8B-B14F-4D97-AF65-F5344CB8AC3E}">
        <p14:creationId xmlns:p14="http://schemas.microsoft.com/office/powerpoint/2010/main" val="1219960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D7950EE-091D-0148-94DB-F8154A0AB88A}" type="slidenum">
              <a:rPr lang="en-US"/>
              <a:pPr>
                <a:defRPr/>
              </a:pPr>
              <a:t>‹#›</a:t>
            </a:fld>
            <a:endParaRPr lang="en-US"/>
          </a:p>
        </p:txBody>
      </p:sp>
    </p:spTree>
    <p:extLst>
      <p:ext uri="{BB962C8B-B14F-4D97-AF65-F5344CB8AC3E}">
        <p14:creationId xmlns:p14="http://schemas.microsoft.com/office/powerpoint/2010/main" val="400415956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6D655-8D8C-B249-9F81-98F3CE81FADC}" type="slidenum">
              <a:rPr lang="en-GB"/>
              <a:pPr>
                <a:defRPr/>
              </a:pPr>
              <a:t>‹#›</a:t>
            </a:fld>
            <a:endParaRPr lang="en-GB"/>
          </a:p>
        </p:txBody>
      </p:sp>
    </p:spTree>
    <p:extLst>
      <p:ext uri="{BB962C8B-B14F-4D97-AF65-F5344CB8AC3E}">
        <p14:creationId xmlns:p14="http://schemas.microsoft.com/office/powerpoint/2010/main" val="24285092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77F22-9B94-FC43-BF13-80FCB3D058F8}" type="slidenum">
              <a:rPr lang="en-GB"/>
              <a:pPr>
                <a:defRPr/>
              </a:pPr>
              <a:t>‹#›</a:t>
            </a:fld>
            <a:endParaRPr lang="en-GB"/>
          </a:p>
        </p:txBody>
      </p:sp>
    </p:spTree>
    <p:extLst>
      <p:ext uri="{BB962C8B-B14F-4D97-AF65-F5344CB8AC3E}">
        <p14:creationId xmlns:p14="http://schemas.microsoft.com/office/powerpoint/2010/main" val="230497030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9425C-02D2-C443-A832-13BEC997296E}" type="slidenum">
              <a:rPr lang="en-GB"/>
              <a:pPr>
                <a:defRPr/>
              </a:pPr>
              <a:t>‹#›</a:t>
            </a:fld>
            <a:endParaRPr lang="en-GB"/>
          </a:p>
        </p:txBody>
      </p:sp>
    </p:spTree>
    <p:extLst>
      <p:ext uri="{BB962C8B-B14F-4D97-AF65-F5344CB8AC3E}">
        <p14:creationId xmlns:p14="http://schemas.microsoft.com/office/powerpoint/2010/main" val="325474935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5689E-0350-2C4E-9A7B-535AAFCF5C49}" type="slidenum">
              <a:rPr lang="en-GB"/>
              <a:pPr>
                <a:defRPr/>
              </a:pPr>
              <a:t>‹#›</a:t>
            </a:fld>
            <a:endParaRPr lang="en-GB"/>
          </a:p>
        </p:txBody>
      </p:sp>
    </p:spTree>
    <p:extLst>
      <p:ext uri="{BB962C8B-B14F-4D97-AF65-F5344CB8AC3E}">
        <p14:creationId xmlns:p14="http://schemas.microsoft.com/office/powerpoint/2010/main" val="58665095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674737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21955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2782433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4490662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643021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96606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F16F8E-A070-B44D-B7FC-9422C4818B3C}" type="slidenum">
              <a:rPr lang="en-US"/>
              <a:pPr>
                <a:defRPr/>
              </a:pPr>
              <a:t>‹#›</a:t>
            </a:fld>
            <a:endParaRPr lang="en-US"/>
          </a:p>
        </p:txBody>
      </p:sp>
    </p:spTree>
    <p:extLst>
      <p:ext uri="{BB962C8B-B14F-4D97-AF65-F5344CB8AC3E}">
        <p14:creationId xmlns:p14="http://schemas.microsoft.com/office/powerpoint/2010/main" val="93688462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23472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834314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5894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5400603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518581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D3AB2D-6122-BE45-8F53-CDDB7B854AB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82630579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01D1B-A0DB-4644-9E7A-BF990CAC6CD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60731091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D5251B-5700-A441-BC41-E14190FC1B2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7691199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525FE2-8D6D-CC4F-BF70-4CD40248559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52900204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3F04734-9984-7D4F-80A8-74832644BE2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073461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00B4DC1-DE0C-334E-A139-558AF816A796}" type="slidenum">
              <a:rPr lang="en-US"/>
              <a:pPr>
                <a:defRPr/>
              </a:pPr>
              <a:t>‹#›</a:t>
            </a:fld>
            <a:endParaRPr lang="en-US"/>
          </a:p>
        </p:txBody>
      </p:sp>
    </p:spTree>
    <p:extLst>
      <p:ext uri="{BB962C8B-B14F-4D97-AF65-F5344CB8AC3E}">
        <p14:creationId xmlns:p14="http://schemas.microsoft.com/office/powerpoint/2010/main" val="254363257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BDDFF3-47C7-5243-967B-26F77C4476B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7114961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28E67D-9E00-B94A-B07B-A411900C186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3064587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D1D322-5518-F049-98E8-4F8734EE793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1087903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C38427-DC29-7044-8783-F3F33A8E05B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4019101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00C5E8-AE06-2445-B7A2-14ED23B0A64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87656223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927D06-B680-E040-B2EB-22AE5680642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50455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8947173-B8E4-D64E-B698-717D553DB37A}" type="slidenum">
              <a:rPr lang="en-US"/>
              <a:pPr>
                <a:defRPr/>
              </a:pPr>
              <a:t>‹#›</a:t>
            </a:fld>
            <a:endParaRPr lang="en-US"/>
          </a:p>
        </p:txBody>
      </p:sp>
    </p:spTree>
    <p:extLst>
      <p:ext uri="{BB962C8B-B14F-4D97-AF65-F5344CB8AC3E}">
        <p14:creationId xmlns:p14="http://schemas.microsoft.com/office/powerpoint/2010/main" val="11692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771AB23-E3E7-3340-BA8B-B7147CFB8550}" type="slidenum">
              <a:rPr lang="en-US"/>
              <a:pPr>
                <a:defRPr/>
              </a:pPr>
              <a:t>‹#›</a:t>
            </a:fld>
            <a:endParaRPr lang="en-US"/>
          </a:p>
        </p:txBody>
      </p:sp>
    </p:spTree>
    <p:extLst>
      <p:ext uri="{BB962C8B-B14F-4D97-AF65-F5344CB8AC3E}">
        <p14:creationId xmlns:p14="http://schemas.microsoft.com/office/powerpoint/2010/main" val="12646671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9E99BC-0A31-2D47-8A96-F4CDB11D478E}" type="slidenum">
              <a:rPr lang="en-US"/>
              <a:pPr>
                <a:defRPr/>
              </a:pPr>
              <a:t>‹#›</a:t>
            </a:fld>
            <a:endParaRPr lang="en-US"/>
          </a:p>
        </p:txBody>
      </p:sp>
    </p:spTree>
    <p:extLst>
      <p:ext uri="{BB962C8B-B14F-4D97-AF65-F5344CB8AC3E}">
        <p14:creationId xmlns:p14="http://schemas.microsoft.com/office/powerpoint/2010/main" val="1249028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3F9DE79-5DD1-894D-BC18-12D57217DB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93653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EC12D7-868D-3342-B02C-3DC491F544C6}" type="slidenum">
              <a:rPr lang="en-US"/>
              <a:pPr>
                <a:defRPr/>
              </a:pPr>
              <a:t>‹#›</a:t>
            </a:fld>
            <a:endParaRPr lang="en-US"/>
          </a:p>
        </p:txBody>
      </p:sp>
    </p:spTree>
    <p:extLst>
      <p:ext uri="{BB962C8B-B14F-4D97-AF65-F5344CB8AC3E}">
        <p14:creationId xmlns:p14="http://schemas.microsoft.com/office/powerpoint/2010/main" val="21730715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4F9B68D-04EF-E442-A560-1A2DA0261462}" type="slidenum">
              <a:rPr lang="en-US"/>
              <a:pPr>
                <a:defRPr/>
              </a:pPr>
              <a:t>‹#›</a:t>
            </a:fld>
            <a:endParaRPr lang="en-US"/>
          </a:p>
        </p:txBody>
      </p:sp>
    </p:spTree>
    <p:extLst>
      <p:ext uri="{BB962C8B-B14F-4D97-AF65-F5344CB8AC3E}">
        <p14:creationId xmlns:p14="http://schemas.microsoft.com/office/powerpoint/2010/main" val="1183455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27BC2C-E8E4-7B4C-AFCF-1761044DB239}" type="slidenum">
              <a:rPr lang="en-US"/>
              <a:pPr>
                <a:defRPr/>
              </a:pPr>
              <a:t>‹#›</a:t>
            </a:fld>
            <a:endParaRPr lang="en-US"/>
          </a:p>
        </p:txBody>
      </p:sp>
    </p:spTree>
    <p:extLst>
      <p:ext uri="{BB962C8B-B14F-4D97-AF65-F5344CB8AC3E}">
        <p14:creationId xmlns:p14="http://schemas.microsoft.com/office/powerpoint/2010/main" val="1648940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0F60B1F-D002-A54F-8440-076C13E458D3}" type="slidenum">
              <a:rPr lang="en-US"/>
              <a:pPr>
                <a:defRPr/>
              </a:pPr>
              <a:t>‹#›</a:t>
            </a:fld>
            <a:endParaRPr lang="en-US"/>
          </a:p>
        </p:txBody>
      </p:sp>
    </p:spTree>
    <p:extLst>
      <p:ext uri="{BB962C8B-B14F-4D97-AF65-F5344CB8AC3E}">
        <p14:creationId xmlns:p14="http://schemas.microsoft.com/office/powerpoint/2010/main" val="34632408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D5A8B10-5BF4-0841-A54D-8B350CBF2BEB}" type="slidenum">
              <a:rPr lang="en-US"/>
              <a:pPr>
                <a:defRPr/>
              </a:pPr>
              <a:t>‹#›</a:t>
            </a:fld>
            <a:endParaRPr lang="en-US"/>
          </a:p>
        </p:txBody>
      </p:sp>
    </p:spTree>
    <p:extLst>
      <p:ext uri="{BB962C8B-B14F-4D97-AF65-F5344CB8AC3E}">
        <p14:creationId xmlns:p14="http://schemas.microsoft.com/office/powerpoint/2010/main" val="3907926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640409C-7F9D-0E4B-9DA2-FE44A647C1BA}" type="slidenum">
              <a:rPr lang="en-US"/>
              <a:pPr>
                <a:defRPr/>
              </a:pPr>
              <a:t>‹#›</a:t>
            </a:fld>
            <a:endParaRPr lang="en-US"/>
          </a:p>
        </p:txBody>
      </p:sp>
    </p:spTree>
    <p:extLst>
      <p:ext uri="{BB962C8B-B14F-4D97-AF65-F5344CB8AC3E}">
        <p14:creationId xmlns:p14="http://schemas.microsoft.com/office/powerpoint/2010/main" val="22948640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CD16839-430D-3E45-97E6-EDFBF5761551}" type="slidenum">
              <a:rPr lang="en-US"/>
              <a:pPr>
                <a:defRPr/>
              </a:pPr>
              <a:t>‹#›</a:t>
            </a:fld>
            <a:endParaRPr lang="en-US"/>
          </a:p>
        </p:txBody>
      </p:sp>
    </p:spTree>
    <p:extLst>
      <p:ext uri="{BB962C8B-B14F-4D97-AF65-F5344CB8AC3E}">
        <p14:creationId xmlns:p14="http://schemas.microsoft.com/office/powerpoint/2010/main" val="632569724"/>
      </p:ext>
    </p:extLst>
  </p:cSld>
  <p:clrMapOvr>
    <a:masterClrMapping/>
  </p:clrMapOvr>
  <p:transition spd="slow">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8234DC6-641F-154A-877F-DBFB809B9269}" type="slidenum">
              <a:rPr lang="en-US"/>
              <a:pPr>
                <a:defRPr/>
              </a:pPr>
              <a:t>‹#›</a:t>
            </a:fld>
            <a:endParaRPr lang="en-US"/>
          </a:p>
        </p:txBody>
      </p:sp>
    </p:spTree>
    <p:extLst>
      <p:ext uri="{BB962C8B-B14F-4D97-AF65-F5344CB8AC3E}">
        <p14:creationId xmlns:p14="http://schemas.microsoft.com/office/powerpoint/2010/main" val="751754108"/>
      </p:ext>
    </p:extLst>
  </p:cSld>
  <p:clrMapOvr>
    <a:masterClrMapping/>
  </p:clrMapOvr>
  <p:transition spd="slow">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D4051D2-063B-1547-8ECD-5C3410EDDAEA}" type="slidenum">
              <a:rPr lang="en-US"/>
              <a:pPr>
                <a:defRPr/>
              </a:pPr>
              <a:t>‹#›</a:t>
            </a:fld>
            <a:endParaRPr lang="en-US"/>
          </a:p>
        </p:txBody>
      </p:sp>
    </p:spTree>
    <p:extLst>
      <p:ext uri="{BB962C8B-B14F-4D97-AF65-F5344CB8AC3E}">
        <p14:creationId xmlns:p14="http://schemas.microsoft.com/office/powerpoint/2010/main" val="3691124682"/>
      </p:ext>
    </p:extLst>
  </p:cSld>
  <p:clrMapOvr>
    <a:masterClrMapping/>
  </p:clrMapOvr>
  <p:transition spd="slow">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D508D23D-D16F-0042-93C0-6AB663B2A533}" type="slidenum">
              <a:rPr lang="en-US"/>
              <a:pPr>
                <a:defRPr/>
              </a:pPr>
              <a:t>‹#›</a:t>
            </a:fld>
            <a:endParaRPr lang="en-US"/>
          </a:p>
        </p:txBody>
      </p:sp>
    </p:spTree>
    <p:extLst>
      <p:ext uri="{BB962C8B-B14F-4D97-AF65-F5344CB8AC3E}">
        <p14:creationId xmlns:p14="http://schemas.microsoft.com/office/powerpoint/2010/main" val="629782167"/>
      </p:ext>
    </p:extLst>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FCB8F0B-1B1F-2647-9BAC-ED3416EC87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93425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B6DD2510-3810-014F-B52E-296F09FC00A2}" type="slidenum">
              <a:rPr lang="en-US"/>
              <a:pPr>
                <a:defRPr/>
              </a:pPr>
              <a:t>‹#›</a:t>
            </a:fld>
            <a:endParaRPr lang="en-US"/>
          </a:p>
        </p:txBody>
      </p:sp>
    </p:spTree>
    <p:extLst>
      <p:ext uri="{BB962C8B-B14F-4D97-AF65-F5344CB8AC3E}">
        <p14:creationId xmlns:p14="http://schemas.microsoft.com/office/powerpoint/2010/main" val="2859210152"/>
      </p:ext>
    </p:extLst>
  </p:cSld>
  <p:clrMapOvr>
    <a:masterClrMapping/>
  </p:clrMapOvr>
  <p:transition spd="slow">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82FE5898-15B9-8240-8D57-9265595C200D}" type="slidenum">
              <a:rPr lang="en-US"/>
              <a:pPr>
                <a:defRPr/>
              </a:pPr>
              <a:t>‹#›</a:t>
            </a:fld>
            <a:endParaRPr lang="en-US"/>
          </a:p>
        </p:txBody>
      </p:sp>
    </p:spTree>
    <p:extLst>
      <p:ext uri="{BB962C8B-B14F-4D97-AF65-F5344CB8AC3E}">
        <p14:creationId xmlns:p14="http://schemas.microsoft.com/office/powerpoint/2010/main" val="77128392"/>
      </p:ext>
    </p:extLst>
  </p:cSld>
  <p:clrMapOvr>
    <a:masterClrMapping/>
  </p:clrMapOvr>
  <p:transition spd="slow">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03A7D116-1569-8047-AFCD-71A724D23C3A}" type="slidenum">
              <a:rPr lang="en-US"/>
              <a:pPr>
                <a:defRPr/>
              </a:pPr>
              <a:t>‹#›</a:t>
            </a:fld>
            <a:endParaRPr lang="en-US"/>
          </a:p>
        </p:txBody>
      </p:sp>
    </p:spTree>
    <p:extLst>
      <p:ext uri="{BB962C8B-B14F-4D97-AF65-F5344CB8AC3E}">
        <p14:creationId xmlns:p14="http://schemas.microsoft.com/office/powerpoint/2010/main" val="347376799"/>
      </p:ext>
    </p:extLst>
  </p:cSld>
  <p:clrMapOvr>
    <a:masterClrMapping/>
  </p:clrMapOvr>
  <p:transition spd="slow">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DF05B54-F0F0-2448-A135-8C7A25C0A366}" type="slidenum">
              <a:rPr lang="en-US"/>
              <a:pPr>
                <a:defRPr/>
              </a:pPr>
              <a:t>‹#›</a:t>
            </a:fld>
            <a:endParaRPr lang="en-US"/>
          </a:p>
        </p:txBody>
      </p:sp>
    </p:spTree>
    <p:extLst>
      <p:ext uri="{BB962C8B-B14F-4D97-AF65-F5344CB8AC3E}">
        <p14:creationId xmlns:p14="http://schemas.microsoft.com/office/powerpoint/2010/main" val="3445065496"/>
      </p:ext>
    </p:extLst>
  </p:cSld>
  <p:clrMapOvr>
    <a:masterClrMapping/>
  </p:clrMapOvr>
  <p:transition spd="slow">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7F0EEB6-91A3-C440-8658-6F257F2732F2}" type="slidenum">
              <a:rPr lang="en-US"/>
              <a:pPr>
                <a:defRPr/>
              </a:pPr>
              <a:t>‹#›</a:t>
            </a:fld>
            <a:endParaRPr lang="en-US"/>
          </a:p>
        </p:txBody>
      </p:sp>
    </p:spTree>
    <p:extLst>
      <p:ext uri="{BB962C8B-B14F-4D97-AF65-F5344CB8AC3E}">
        <p14:creationId xmlns:p14="http://schemas.microsoft.com/office/powerpoint/2010/main" val="3886464071"/>
      </p:ext>
    </p:extLst>
  </p:cSld>
  <p:clrMapOvr>
    <a:masterClrMapping/>
  </p:clrMapOvr>
  <p:transition spd="slow">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E1D60135-B689-5346-A4BA-A6347C135ECF}" type="slidenum">
              <a:rPr lang="en-US"/>
              <a:pPr>
                <a:defRPr/>
              </a:pPr>
              <a:t>‹#›</a:t>
            </a:fld>
            <a:endParaRPr lang="en-US"/>
          </a:p>
        </p:txBody>
      </p:sp>
    </p:spTree>
    <p:extLst>
      <p:ext uri="{BB962C8B-B14F-4D97-AF65-F5344CB8AC3E}">
        <p14:creationId xmlns:p14="http://schemas.microsoft.com/office/powerpoint/2010/main" val="3412850924"/>
      </p:ext>
    </p:extLst>
  </p:cSld>
  <p:clrMapOvr>
    <a:masterClrMapping/>
  </p:clrMapOvr>
  <p:transition spd="slow">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A3F2AA6-C8F3-1248-A383-5D0A1F991603}" type="slidenum">
              <a:rPr lang="en-US"/>
              <a:pPr>
                <a:defRPr/>
              </a:pPr>
              <a:t>‹#›</a:t>
            </a:fld>
            <a:endParaRPr lang="en-US"/>
          </a:p>
        </p:txBody>
      </p:sp>
    </p:spTree>
    <p:extLst>
      <p:ext uri="{BB962C8B-B14F-4D97-AF65-F5344CB8AC3E}">
        <p14:creationId xmlns:p14="http://schemas.microsoft.com/office/powerpoint/2010/main" val="3499521718"/>
      </p:ext>
    </p:extLst>
  </p:cSld>
  <p:clrMapOvr>
    <a:masterClrMapping/>
  </p:clrMapOvr>
  <p:transition spd="slow">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7950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50198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7922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19D7D9C3-C8AB-184F-A5CC-D95A25889F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99781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1326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3008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541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9588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45330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0133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40641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69314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B49F2A14-5E72-0847-9BFF-788FB742585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00445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1247C2DC-E3F2-0A41-AEF4-D2E89A15DA5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70569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7D2364C6-8EB1-D440-AC92-4814635CC3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6577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A8F7402-0FCE-B64E-9537-B823E0E3751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962737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6D9F45B5-FCE5-BF40-B87A-D6A5D17704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602620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D0E035E8-FD5C-B145-8E8B-765D9AA5FB4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249031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798983E2-7758-2B48-86A9-B9451F74A16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44242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142FF243-810B-8446-B8B5-932B5816AE3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586935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6939FDD-6643-DE4B-AF74-6BF0417660E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902465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08FFD47-A081-B04D-9403-E6BCBC3581E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910555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63B07C9-43EF-474F-B561-55D65BB1DD9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668200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EEA47873-BA13-F341-B968-39D60A4325C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655292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76CCDD5-719B-0647-A712-CC46645B50D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75668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EEE7139-389A-654B-AE6B-B582158974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60221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A508B5-14F9-F24A-9483-9B1313167C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8254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F141CF-05D5-D342-9908-1571DDBB8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5288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75A114-CDCE-F147-A449-8CA3F743D4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25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21EF8AD-C66E-714A-929D-9E8311769E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17317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09883F-BD0F-3E49-BA44-32F23BF886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796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C3FFD1-428F-F04E-8300-C4CB3DF0CF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10700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6DE3A1-0400-BA4B-986E-04D6E77199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06317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169C5E-058D-F841-AD3C-4B1577D0F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2343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960038-5809-EB4C-94DA-143A7DDE6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0550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F6803D-E9FF-4947-A77A-9230E81157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4775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8DF8861-F891-4240-8D0C-B823ACF9E7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67564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3C894D-675A-9347-835A-70274770C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54318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139780"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139781"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1"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a typeface="Osaka"/>
              <a:cs typeface="Osaka"/>
            </a:endParaRPr>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a typeface="Osaka"/>
              <a:cs typeface="Osaka"/>
            </a:endParaRPr>
          </a:p>
        </p:txBody>
      </p:sp>
      <p:sp>
        <p:nvSpPr>
          <p:cNvPr id="71" name="Rectangle 71"/>
          <p:cNvSpPr>
            <a:spLocks noGrp="1" noChangeArrowheads="1"/>
          </p:cNvSpPr>
          <p:nvPr>
            <p:ph type="sldNum" sz="quarter" idx="12"/>
          </p:nvPr>
        </p:nvSpPr>
        <p:spPr/>
        <p:txBody>
          <a:bodyPr/>
          <a:lstStyle>
            <a:lvl1pPr algn="r">
              <a:defRPr/>
            </a:lvl1pPr>
          </a:lstStyle>
          <a:p>
            <a:pPr>
              <a:defRPr/>
            </a:pPr>
            <a:fld id="{6FA11672-3389-DF42-8381-3199E7C054E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7370944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121EB9F-454F-2644-ADEC-7BA22C5FBEB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5804610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2393F4B-13B2-A445-8C1D-5BA73753F15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4548141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05C11F61-A185-854C-837A-740114A9F37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6908051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9" name="Rectangle 70"/>
          <p:cNvSpPr>
            <a:spLocks noGrp="1" noChangeArrowheads="1"/>
          </p:cNvSpPr>
          <p:nvPr>
            <p:ph type="sldNum" sz="quarter" idx="12"/>
          </p:nvPr>
        </p:nvSpPr>
        <p:spPr>
          <a:ln/>
        </p:spPr>
        <p:txBody>
          <a:bodyPr/>
          <a:lstStyle>
            <a:lvl1pPr>
              <a:defRPr/>
            </a:lvl1pPr>
          </a:lstStyle>
          <a:p>
            <a:pPr>
              <a:defRPr/>
            </a:pPr>
            <a:fld id="{91BFF488-7F00-A04B-81D2-BD852C21C88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6143716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70"/>
          <p:cNvSpPr>
            <a:spLocks noGrp="1" noChangeArrowheads="1"/>
          </p:cNvSpPr>
          <p:nvPr>
            <p:ph type="sldNum" sz="quarter" idx="12"/>
          </p:nvPr>
        </p:nvSpPr>
        <p:spPr>
          <a:ln/>
        </p:spPr>
        <p:txBody>
          <a:bodyPr/>
          <a:lstStyle>
            <a:lvl1pPr>
              <a:defRPr/>
            </a:lvl1pPr>
          </a:lstStyle>
          <a:p>
            <a:pPr>
              <a:defRPr/>
            </a:pPr>
            <a:fld id="{B7DBE072-18D4-254A-B872-03121BA1CE6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538430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4" name="Rectangle 70"/>
          <p:cNvSpPr>
            <a:spLocks noGrp="1" noChangeArrowheads="1"/>
          </p:cNvSpPr>
          <p:nvPr>
            <p:ph type="sldNum" sz="quarter" idx="12"/>
          </p:nvPr>
        </p:nvSpPr>
        <p:spPr>
          <a:ln/>
        </p:spPr>
        <p:txBody>
          <a:bodyPr/>
          <a:lstStyle>
            <a:lvl1pPr>
              <a:defRPr/>
            </a:lvl1pPr>
          </a:lstStyle>
          <a:p>
            <a:pPr>
              <a:defRPr/>
            </a:pPr>
            <a:fld id="{A65DFDB1-CA91-0249-B592-4CF2BCFDF99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409253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8C2C6591-A69E-674B-BC82-1782A1B4431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4867967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7" name="Rectangle 70"/>
          <p:cNvSpPr>
            <a:spLocks noGrp="1" noChangeArrowheads="1"/>
          </p:cNvSpPr>
          <p:nvPr>
            <p:ph type="sldNum" sz="quarter" idx="12"/>
          </p:nvPr>
        </p:nvSpPr>
        <p:spPr>
          <a:ln/>
        </p:spPr>
        <p:txBody>
          <a:bodyPr/>
          <a:lstStyle>
            <a:lvl1pPr>
              <a:defRPr/>
            </a:lvl1pPr>
          </a:lstStyle>
          <a:p>
            <a:pPr>
              <a:defRPr/>
            </a:pPr>
            <a:fld id="{A0E6865C-B29C-8E41-AE70-F8A23F28D0E0}"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880951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3366"/>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3366"/>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C3FBAE0-0893-A24C-A75E-DA25B19E8B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94201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869D5BFB-32CB-D243-B8CB-A42DB3CE076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0781035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a typeface="Osaka"/>
              <a:cs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a typeface="Osaka"/>
              <a:cs typeface="Osaka"/>
            </a:endParaRPr>
          </a:p>
        </p:txBody>
      </p:sp>
      <p:sp>
        <p:nvSpPr>
          <p:cNvPr id="6" name="Rectangle 70"/>
          <p:cNvSpPr>
            <a:spLocks noGrp="1" noChangeArrowheads="1"/>
          </p:cNvSpPr>
          <p:nvPr>
            <p:ph type="sldNum" sz="quarter" idx="12"/>
          </p:nvPr>
        </p:nvSpPr>
        <p:spPr>
          <a:ln/>
        </p:spPr>
        <p:txBody>
          <a:bodyPr/>
          <a:lstStyle>
            <a:lvl1pPr>
              <a:defRPr/>
            </a:lvl1pPr>
          </a:lstStyle>
          <a:p>
            <a:pPr>
              <a:defRPr/>
            </a:pPr>
            <a:fld id="{0A01845F-7025-5642-851E-8A533BF60791}"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962376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6530" name="Rectangle 1026"/>
          <p:cNvSpPr>
            <a:spLocks noGrp="1" noChangeArrowheads="1"/>
          </p:cNvSpPr>
          <p:nvPr>
            <p:ph type="ctrTitle"/>
          </p:nvPr>
        </p:nvSpPr>
        <p:spPr>
          <a:xfrm>
            <a:off x="1636713" y="1752600"/>
            <a:ext cx="5867400" cy="2667000"/>
          </a:xfrm>
        </p:spPr>
        <p:txBody>
          <a:bodyPr/>
          <a:lstStyle>
            <a:lvl1pPr>
              <a:defRPr sz="4800"/>
            </a:lvl1pPr>
          </a:lstStyle>
          <a:p>
            <a:r>
              <a:rPr lang="en-US"/>
              <a:t>Click to edit Master title style</a:t>
            </a:r>
          </a:p>
        </p:txBody>
      </p:sp>
      <p:sp>
        <p:nvSpPr>
          <p:cNvPr id="1046531" name="Rectangle 1027"/>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pitchFamily="-111"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a typeface="Osaka"/>
              <a:cs typeface="Osaka"/>
            </a:endParaRPr>
          </a:p>
        </p:txBody>
      </p:sp>
      <p:sp>
        <p:nvSpPr>
          <p:cNvPr id="5" name="Rectangle 1029"/>
          <p:cNvSpPr>
            <a:spLocks noGrp="1" noChangeArrowheads="1"/>
          </p:cNvSpPr>
          <p:nvPr>
            <p:ph type="ftr" sz="quarter" idx="11"/>
          </p:nvPr>
        </p:nvSpPr>
        <p:spPr>
          <a:effectLst>
            <a:outerShdw blurRad="38100" dist="12700" dir="2700000" algn="ctr" rotWithShape="0">
              <a:srgbClr val="FFFFFF">
                <a:alpha val="99924"/>
              </a:srgbClr>
            </a:outerShdw>
          </a:effectLst>
        </p:spPr>
        <p:txBody>
          <a:bodyPr/>
          <a:lstStyle>
            <a:lvl1pPr>
              <a:defRPr/>
            </a:lvl1pPr>
          </a:lstStyle>
          <a:p>
            <a:pPr>
              <a:defRPr/>
            </a:pPr>
            <a:endParaRPr lang="en-US">
              <a:solidFill>
                <a:srgbClr val="000000"/>
              </a:solidFill>
              <a:ea typeface="Osaka"/>
              <a:cs typeface="Osaka"/>
            </a:endParaRPr>
          </a:p>
        </p:txBody>
      </p:sp>
      <p:sp>
        <p:nvSpPr>
          <p:cNvPr id="6" name="Rectangle 1030"/>
          <p:cNvSpPr>
            <a:spLocks noGrp="1" noChangeArrowheads="1"/>
          </p:cNvSpPr>
          <p:nvPr>
            <p:ph type="sldNum" sz="quarter" idx="12"/>
          </p:nvPr>
        </p:nvSpPr>
        <p:spPr>
          <a:effectLst>
            <a:outerShdw blurRad="38100" dist="12700" dir="2700000" algn="ctr" rotWithShape="0">
              <a:srgbClr val="FFFFFF">
                <a:alpha val="99924"/>
              </a:srgbClr>
            </a:outerShdw>
          </a:effectLst>
        </p:spPr>
        <p:txBody>
          <a:bodyPr/>
          <a:lstStyle>
            <a:lvl1pPr>
              <a:defRPr/>
            </a:lvl1pPr>
          </a:lstStyle>
          <a:p>
            <a:pPr>
              <a:defRPr/>
            </a:pPr>
            <a:fld id="{07926074-D61C-EA4B-8417-57480492F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46625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BE7977-1D52-8A4B-8E23-6186B2D755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421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C9A5C8-6F73-DE4D-A591-AA710527CE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99992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2B98B6-7ED8-E347-A8B4-7627327710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6197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8A32FB-D741-6141-941B-C723DC41E2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550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7C1D21-1C60-4043-8D07-EE3CA0F94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89402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E7BB17-206E-024C-B321-29178249D9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20455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705151-618A-A448-9637-E8383FAF59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349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3.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4.pn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image" Target="../media/image6.png"/><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8.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9.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0.xml"/><Relationship Id="rId1" Type="http://schemas.openxmlformats.org/officeDocument/2006/relationships/slideLayout" Target="../slideLayouts/slideLayout196.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9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8.jpe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3.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4.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5.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6.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7.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2.emf"/><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3"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sp>
          <p:nvSpPr>
            <p:cNvPr id="1034"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3366"/>
                </a:solidFill>
                <a:latin typeface="Times New Roman" charset="0"/>
                <a:ea typeface="ＭＳ Ｐゴシック" charset="0"/>
                <a:cs typeface="ＭＳ Ｐゴシック" charset="0"/>
              </a:endParaRPr>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defTabSz="914400" fontAlgn="base">
              <a:spcBef>
                <a:spcPct val="0"/>
              </a:spcBef>
              <a:spcAft>
                <a:spcPct val="0"/>
              </a:spcAft>
            </a:pPr>
            <a:endParaRPr kumimoji="1" lang="en-US" sz="2400">
              <a:solidFill>
                <a:srgbClr val="003366"/>
              </a:solidFill>
              <a:latin typeface="Times New Roman" charset="0"/>
              <a:ea typeface="ＭＳ Ｐゴシック" charset="0"/>
              <a:cs typeface="ＭＳ Ｐゴシック" charset="0"/>
            </a:endParaRPr>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0"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Arial" charset="0"/>
                <a:ea typeface="+mn-ea"/>
                <a:cs typeface="+mn-cs"/>
              </a:defRPr>
            </a:lvl1pPr>
          </a:lstStyle>
          <a:p>
            <a:pPr defTabSz="914400" fontAlgn="base">
              <a:spcBef>
                <a:spcPct val="0"/>
              </a:spcBef>
              <a:spcAft>
                <a:spcPct val="0"/>
              </a:spcAft>
              <a:defRPr/>
            </a:pPr>
            <a:endParaRPr lang="en-US">
              <a:solidFill>
                <a:srgbClr val="003366"/>
              </a:solidFill>
            </a:endParaRPr>
          </a:p>
        </p:txBody>
      </p:sp>
      <p:sp>
        <p:nvSpPr>
          <p:cNvPr id="8201"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Arial" charset="0"/>
                <a:ea typeface="+mn-ea"/>
                <a:cs typeface="+mn-cs"/>
              </a:defRPr>
            </a:lvl1pPr>
          </a:lstStyle>
          <a:p>
            <a:pPr defTabSz="914400" fontAlgn="base">
              <a:spcBef>
                <a:spcPct val="0"/>
              </a:spcBef>
              <a:spcAft>
                <a:spcPct val="0"/>
              </a:spcAft>
              <a:defRPr/>
            </a:pPr>
            <a:endParaRPr lang="en-US">
              <a:solidFill>
                <a:srgbClr val="003366"/>
              </a:solidFill>
            </a:endParaRPr>
          </a:p>
        </p:txBody>
      </p:sp>
      <p:sp>
        <p:nvSpPr>
          <p:cNvPr id="8202"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defTabSz="914400" fontAlgn="base">
              <a:spcBef>
                <a:spcPct val="0"/>
              </a:spcBef>
              <a:spcAft>
                <a:spcPct val="0"/>
              </a:spcAft>
              <a:defRPr/>
            </a:pPr>
            <a:fld id="{9C7E0900-7EC4-5E44-8B2A-030586DC3E7A}"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512999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0" charset="-128"/>
        </a:defRPr>
      </a:lvl5pPr>
      <a:lvl6pPr marL="25146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6pPr>
      <a:lvl7pPr marL="29718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7pPr>
      <a:lvl8pPr marL="34290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8pPr>
      <a:lvl9pPr marL="3886200" indent="-228600" algn="l" rtl="0" fontAlgn="base">
        <a:spcBef>
          <a:spcPct val="20000"/>
        </a:spcBef>
        <a:spcAft>
          <a:spcPct val="0"/>
        </a:spcAft>
        <a:buClr>
          <a:schemeClr val="tx1"/>
        </a:buClr>
        <a:buSzPct val="65000"/>
        <a:buFont typeface="Wingdings" pitchFamily="-110" charset="2"/>
        <a:buChar char="l"/>
        <a:defRPr>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55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55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defRPr sz="1400">
                <a:latin typeface="Century Gothic" pitchFamily="21" charset="0"/>
                <a:ea typeface="+mn-ea"/>
                <a:cs typeface="+mn-cs"/>
              </a:defRPr>
            </a:lvl1pPr>
          </a:lstStyle>
          <a:p>
            <a:pPr defTabSz="914400" eaLnBrk="0" fontAlgn="base" hangingPunct="0">
              <a:spcBef>
                <a:spcPct val="0"/>
              </a:spcBef>
              <a:spcAft>
                <a:spcPct val="0"/>
              </a:spcAft>
              <a:defRPr/>
            </a:pPr>
            <a:endParaRPr lang="en-US">
              <a:solidFill>
                <a:srgbClr val="000000"/>
              </a:solidFill>
              <a:ea typeface="Osaka"/>
              <a:cs typeface="Osaka"/>
            </a:endParaRPr>
          </a:p>
        </p:txBody>
      </p:sp>
      <p:sp>
        <p:nvSpPr>
          <p:cNvPr id="10455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ctr">
              <a:defRPr sz="1400">
                <a:latin typeface="Century Gothic" pitchFamily="21" charset="0"/>
                <a:ea typeface="+mn-ea"/>
                <a:cs typeface="+mn-cs"/>
              </a:defRPr>
            </a:lvl1pPr>
          </a:lstStyle>
          <a:p>
            <a:pPr defTabSz="914400" eaLnBrk="0" fontAlgn="base" hangingPunct="0">
              <a:spcBef>
                <a:spcPct val="0"/>
              </a:spcBef>
              <a:spcAft>
                <a:spcPct val="0"/>
              </a:spcAft>
              <a:defRPr/>
            </a:pPr>
            <a:endParaRPr lang="en-US">
              <a:solidFill>
                <a:srgbClr val="000000"/>
              </a:solidFill>
              <a:ea typeface="Osaka"/>
              <a:cs typeface="Osaka"/>
            </a:endParaRPr>
          </a:p>
        </p:txBody>
      </p:sp>
      <p:sp>
        <p:nvSpPr>
          <p:cNvPr id="10455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ea typeface="Osaka" charset="0"/>
                <a:cs typeface="Osaka" charset="0"/>
              </a:defRPr>
            </a:lvl1pPr>
          </a:lstStyle>
          <a:p>
            <a:pPr defTabSz="914400" eaLnBrk="0" fontAlgn="base" hangingPunct="0">
              <a:spcBef>
                <a:spcPct val="0"/>
              </a:spcBef>
              <a:spcAft>
                <a:spcPct val="0"/>
              </a:spcAft>
              <a:defRPr/>
            </a:pPr>
            <a:fld id="{1D9F90BE-24ED-2D4F-8ACE-35DF6BCFD5E0}"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93397667"/>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Century Gothic"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Century Gothic"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Monotype Sorts" charset="0"/>
        <a:buChar char="k"/>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i"/>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k"/>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i"/>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k"/>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1" charset="2"/>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92D834C7-9E6F-B343-98AB-63947171153C}"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76407097"/>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899"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1"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37902"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4"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6"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08"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Comic Sans MS" pitchFamily="21" charset="0"/>
                  <a:ea typeface="ＭＳ Ｐゴシック" charset="0"/>
                  <a:cs typeface="ＭＳ Ｐゴシック"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B497C377-43C6-C044-8BA3-05BE9DA33369}"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667741794"/>
      </p:ext>
    </p:extLst>
  </p:cSld>
  <p:clrMap bg1="dk2" tx1="lt1" bg2="dk1"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t-BR"/>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omic Sans MS" pitchFamily="-111" charset="0"/>
                <a:ea typeface="+mn-ea"/>
                <a:cs typeface="+mn-cs"/>
              </a:defRPr>
            </a:lvl1pPr>
          </a:lstStyle>
          <a:p>
            <a:pPr defTabSz="914400" eaLnBrk="0" fontAlgn="base" hangingPunct="0">
              <a:spcBef>
                <a:spcPct val="0"/>
              </a:spcBef>
              <a:spcAft>
                <a:spcPct val="0"/>
              </a:spcAft>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mic Sans MS" pitchFamily="-111" charset="0"/>
                <a:ea typeface="+mn-ea"/>
                <a:cs typeface="+mn-cs"/>
              </a:defRPr>
            </a:lvl1pPr>
          </a:lstStyle>
          <a:p>
            <a:pPr defTabSz="914400" eaLnBrk="0" fontAlgn="base" hangingPunct="0">
              <a:spcBef>
                <a:spcPct val="0"/>
              </a:spcBef>
              <a:spcAft>
                <a:spcPct val="0"/>
              </a:spcAft>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7A0F4ADD-21E9-4442-AFAF-80F4EA844A86}" type="slidenum">
              <a:rPr lang="pt-BR">
                <a:latin typeface="Comic Sans MS" charset="0"/>
                <a:ea typeface="ＭＳ Ｐゴシック" charset="0"/>
                <a:cs typeface="ＭＳ Ｐゴシック" charset="0"/>
              </a:rPr>
              <a:pPr defTabSz="914400" eaLnBrk="0" fontAlgn="base" hangingPunct="0">
                <a:spcBef>
                  <a:spcPct val="0"/>
                </a:spcBef>
                <a:spcAft>
                  <a:spcPct val="0"/>
                </a:spcAft>
                <a:defRPr/>
              </a:pPr>
              <a:t>‹#›</a:t>
            </a:fld>
            <a:endParaRPr lang="pt-BR">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967699596"/>
      </p:ext>
    </p:extLst>
  </p:cSld>
  <p:clrMap bg1="lt1" tx1="dk1" bg2="lt2" tx2="dk2" accent1="accent1" accent2="accent2" accent3="accent3" accent4="accent4" accent5="accent5" accent6="accent6" hlink="hlink" folHlink="folHlink"/>
  <p:sldLayoutIdLst>
    <p:sldLayoutId id="2147483951"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defRPr>
      </a:lvl6pPr>
      <a:lvl7pPr marL="914400" algn="ctr" rtl="0" eaLnBrk="0" fontAlgn="base" hangingPunct="0">
        <a:spcBef>
          <a:spcPct val="0"/>
        </a:spcBef>
        <a:spcAft>
          <a:spcPct val="0"/>
        </a:spcAft>
        <a:defRPr sz="4400">
          <a:solidFill>
            <a:schemeClr val="tx2"/>
          </a:solidFill>
          <a:latin typeface="Verdana" pitchFamily="-111" charset="0"/>
        </a:defRPr>
      </a:lvl7pPr>
      <a:lvl8pPr marL="1371600" algn="ctr" rtl="0" eaLnBrk="0" fontAlgn="base" hangingPunct="0">
        <a:spcBef>
          <a:spcPct val="0"/>
        </a:spcBef>
        <a:spcAft>
          <a:spcPct val="0"/>
        </a:spcAft>
        <a:defRPr sz="4400">
          <a:solidFill>
            <a:schemeClr val="tx2"/>
          </a:solidFill>
          <a:latin typeface="Verdana" pitchFamily="-111" charset="0"/>
        </a:defRPr>
      </a:lvl8pPr>
      <a:lvl9pPr marL="1828800" algn="ctr" rtl="0" eaLnBrk="0" fontAlgn="base" hangingPunct="0">
        <a:spcBef>
          <a:spcPct val="0"/>
        </a:spcBef>
        <a:spcAft>
          <a:spcPct val="0"/>
        </a:spcAft>
        <a:defRPr sz="4400">
          <a:solidFill>
            <a:schemeClr val="tx2"/>
          </a:solidFill>
          <a:latin typeface="Verdana"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0CC0019-6A88-B74B-BA64-757D8614B7E0}" type="slidenum">
              <a:rPr lang="en-US">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25741454"/>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198650612"/>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113762156"/>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01270484"/>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04E63FA0-A986-304D-91A7-3563E6210495}"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58666667"/>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4247182835"/>
      </p:ext>
    </p:extLst>
  </p:cSld>
  <p:clrMap bg1="dk2" tx1="lt1" bg2="dk1" tx2="lt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ea typeface="+mn-ea"/>
                <a:cs typeface="+mn-cs"/>
              </a:defRPr>
            </a:lvl1pPr>
          </a:lstStyle>
          <a:p>
            <a:pPr defTabSz="914400" fontAlgn="base">
              <a:spcAft>
                <a:spcPct val="0"/>
              </a:spcAft>
              <a:defRPr/>
            </a:pPr>
            <a:endParaRPr lang="en-US">
              <a:solidFill>
                <a:srgbClr val="000000"/>
              </a:solidFill>
              <a:latin typeface="Times New Roman" charset="0"/>
            </a:endParaRPr>
          </a:p>
        </p:txBody>
      </p:sp>
      <p:sp>
        <p:nvSpPr>
          <p:cNvPr id="317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ea typeface="+mn-ea"/>
                <a:cs typeface="+mn-cs"/>
              </a:defRPr>
            </a:lvl1pPr>
          </a:lstStyle>
          <a:p>
            <a:pPr defTabSz="914400" fontAlgn="base">
              <a:spcAft>
                <a:spcPct val="0"/>
              </a:spcAft>
              <a:defRPr/>
            </a:pPr>
            <a:endParaRPr lang="en-US">
              <a:solidFill>
                <a:srgbClr val="000000"/>
              </a:solidFill>
              <a:latin typeface="Times New Roman" charset="0"/>
            </a:endParaRPr>
          </a:p>
        </p:txBody>
      </p:sp>
      <p:sp>
        <p:nvSpPr>
          <p:cNvPr id="317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defTabSz="914400" fontAlgn="base">
              <a:spcAft>
                <a:spcPct val="0"/>
              </a:spcAft>
              <a:defRPr/>
            </a:pPr>
            <a:fld id="{04BAD39F-A9D3-9746-8A95-E7E5C393C840}" type="slidenum">
              <a:rPr lang="en-US">
                <a:solidFill>
                  <a:srgbClr val="000000"/>
                </a:solidFill>
                <a:latin typeface="Times New Roman" charset="0"/>
                <a:ea typeface="ＭＳ Ｐゴシック" charset="0"/>
                <a:cs typeface="ＭＳ Ｐゴシック" charset="0"/>
              </a:rPr>
              <a:pPr defTabSz="914400" fontAlgn="base">
                <a:spcAft>
                  <a:spcPct val="0"/>
                </a:spcAft>
                <a:defRPr/>
              </a:pPr>
              <a:t>‹#›</a:t>
            </a:fld>
            <a:endParaRPr lang="en-US">
              <a:solidFill>
                <a:srgbClr val="000000"/>
              </a:solidFill>
              <a:latin typeface="Times New Roman" charset="0"/>
              <a:ea typeface="ＭＳ Ｐゴシック" charset="0"/>
              <a:cs typeface="ＭＳ Ｐゴシック" charset="0"/>
            </a:endParaRPr>
          </a:p>
        </p:txBody>
      </p:sp>
      <p:pic>
        <p:nvPicPr>
          <p:cNvPr id="24582" name="Picture 6" descr="strtegic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3"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8756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SzPct val="95000"/>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fontAlgn="base">
              <a:spcBef>
                <a:spcPct val="0"/>
              </a:spcBef>
              <a:spcAft>
                <a:spcPct val="0"/>
              </a:spcAft>
              <a:defRPr/>
            </a:pPr>
            <a:endParaRPr lang="en-GB">
              <a:latin typeface="Times New Roman"/>
              <a:ea typeface="Times New Roman"/>
              <a:cs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fontAlgn="base">
              <a:spcBef>
                <a:spcPct val="0"/>
              </a:spcBef>
              <a:spcAft>
                <a:spcPct val="0"/>
              </a:spcAft>
              <a:defRPr/>
            </a:pPr>
            <a:endParaRPr lang="en-GB">
              <a:latin typeface="Times New Roman"/>
              <a:ea typeface="Times New Roman"/>
              <a:cs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defTabSz="914400" fontAlgn="base">
              <a:spcBef>
                <a:spcPct val="0"/>
              </a:spcBef>
              <a:spcAft>
                <a:spcPct val="0"/>
              </a:spcAft>
              <a:defRPr/>
            </a:pPr>
            <a:fld id="{F2DC12DD-19C2-4748-8DF7-5B83815B7A8F}" type="slidenum">
              <a:rPr lang="en-GB">
                <a:latin typeface="Times New Roman" charset="0"/>
                <a:ea typeface="ＭＳ Ｐゴシック" charset="0"/>
              </a:rPr>
              <a:pPr defTabSz="914400" fontAlgn="base">
                <a:spcBef>
                  <a:spcPct val="0"/>
                </a:spcBef>
                <a:spcAft>
                  <a:spcPct val="0"/>
                </a:spcAft>
                <a:defRPr/>
              </a:pPr>
              <a:t>‹#›</a:t>
            </a:fld>
            <a:endParaRPr lang="en-GB">
              <a:latin typeface="Times New Roman" charset="0"/>
              <a:ea typeface="ＭＳ Ｐゴシック" charset="0"/>
            </a:endParaRPr>
          </a:p>
        </p:txBody>
      </p:sp>
    </p:spTree>
    <p:extLst>
      <p:ext uri="{BB962C8B-B14F-4D97-AF65-F5344CB8AC3E}">
        <p14:creationId xmlns:p14="http://schemas.microsoft.com/office/powerpoint/2010/main" val="140911855"/>
      </p:ext>
    </p:extLst>
  </p:cSld>
  <p:clrMap bg1="lt1" tx1="dk1" bg2="lt2" tx2="dk2" accent1="accent1" accent2="accent2" accent3="accent3" accent4="accent4" accent5="accent5" accent6="accent6" hlink="hlink" folHlink="folHlink"/>
  <p:sldLayoutIdLst>
    <p:sldLayoutId id="2147484182"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FB0B9765-6576-D64E-BBEA-8425F2B59787}"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535532989"/>
      </p:ext>
    </p:extLst>
  </p:cSld>
  <p:clrMap bg1="lt1" tx1="dk1" bg2="lt2" tx2="dk2" accent1="accent1" accent2="accent2" accent3="accent3" accent4="accent4" accent5="accent5" accent6="accent6" hlink="hlink" folHlink="folHlink"/>
  <p:sldLayoutIdLst>
    <p:sldLayoutId id="214748418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479373817"/>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2672368684"/>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569079654"/>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9EBE510-D4AE-E046-91B7-424682DCF353}" type="slidenum">
              <a:rPr lang="en-GB"/>
              <a:pPr>
                <a:defRPr/>
              </a:pPr>
              <a:t>‹#›</a:t>
            </a:fld>
            <a:endParaRPr lang="en-GB"/>
          </a:p>
        </p:txBody>
      </p:sp>
    </p:spTree>
    <p:extLst>
      <p:ext uri="{BB962C8B-B14F-4D97-AF65-F5344CB8AC3E}">
        <p14:creationId xmlns:p14="http://schemas.microsoft.com/office/powerpoint/2010/main" val="1863550118"/>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0927565"/>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89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2060575"/>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A744249E-542E-2A40-919C-1EC682B39051}" type="slidenum">
              <a:rPr lang="en-GB">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GB">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73026318"/>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FCE5D654-F966-E041-8272-435BF2D7EDA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5019684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F6E4BD1-0064-1547-B04E-F0DFD2CACD32}"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21193837"/>
      </p:ext>
    </p:extLst>
  </p:cSld>
  <p:clrMap bg1="lt1" tx1="dk1" bg2="lt2" tx2="dk2" accent1="accent1" accent2="accent2" accent3="accent3" accent4="accent4" accent5="accent5" accent6="accent6" hlink="hlink" folHlink="folHlink"/>
  <p:sldLayoutIdLst>
    <p:sldLayoutId id="2147483725" r:id="rId1"/>
    <p:sldLayoutId id="2147483726"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a:cs typeface="ＭＳ Ｐゴシック"/>
              </a:endParaRPr>
            </a:p>
          </p:txBody>
        </p:sp>
        <p:sp>
          <p:nvSpPr>
            <p:cNvPr id="8193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193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8192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2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defTabSz="914400" fontAlgn="base">
              <a:spcBef>
                <a:spcPct val="0"/>
              </a:spcBef>
              <a:spcAft>
                <a:spcPct val="0"/>
              </a:spcAft>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defTabSz="914400" fontAlgn="base">
              <a:spcBef>
                <a:spcPct val="0"/>
              </a:spcBef>
              <a:spcAft>
                <a:spcPct val="0"/>
              </a:spcAft>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3D98813A-225A-4D4E-946B-A9BA6942169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5988232"/>
      </p:ext>
    </p:extLst>
  </p:cSld>
  <p:clrMap bg1="dk2" tx1="lt1" bg2="dk1"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E96FFD9D-FB4A-5F4E-86CA-E1E188EF93F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9297860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89F04783-8C4A-8C46-A3FC-3B8E1E75C637}"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91867001"/>
      </p:ext>
    </p:extLst>
  </p:cSld>
  <p:clrMap bg1="dk2" tx1="lt1" bg2="dk1"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C21ECC27-AFAC-3C4C-9F16-F4D64CB78B25}"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20075875"/>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21" charset="-128"/>
          <a:cs typeface="ＭＳ Ｐゴシック" pitchFamily="2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2286000"/>
            <a:ext cx="9144000" cy="3581400"/>
            <a:chOff x="0" y="1968"/>
            <a:chExt cx="5760" cy="2256"/>
          </a:xfrm>
        </p:grpSpPr>
        <p:sp>
          <p:nvSpPr>
            <p:cNvPr id="6247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7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8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49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0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1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2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sp>
          <p:nvSpPr>
            <p:cNvPr id="6253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Osaka" charset="0"/>
                <a:cs typeface="Osaka" charset="0"/>
              </a:endParaRPr>
            </a:p>
          </p:txBody>
        </p:sp>
      </p:grpSp>
      <p:sp>
        <p:nvSpPr>
          <p:cNvPr id="6246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6246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8756"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pitchFamily="21" charset="0"/>
                <a:ea typeface="+mn-ea"/>
                <a:cs typeface="+mn-cs"/>
              </a:defRPr>
            </a:lvl1pPr>
          </a:lstStyle>
          <a:p>
            <a:pPr defTabSz="914400" fontAlgn="base">
              <a:spcBef>
                <a:spcPct val="0"/>
              </a:spcBef>
              <a:spcAft>
                <a:spcPct val="0"/>
              </a:spcAft>
              <a:defRPr/>
            </a:pPr>
            <a:endParaRPr lang="en-US" altLang="ja-JP">
              <a:solidFill>
                <a:srgbClr val="FFFFFF"/>
              </a:solidFill>
              <a:ea typeface="Osaka"/>
              <a:cs typeface="Osaka"/>
            </a:endParaRPr>
          </a:p>
        </p:txBody>
      </p:sp>
      <p:sp>
        <p:nvSpPr>
          <p:cNvPr id="1138757"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pitchFamily="21" charset="0"/>
                <a:ea typeface="+mn-ea"/>
                <a:cs typeface="+mn-cs"/>
              </a:defRPr>
            </a:lvl1pPr>
          </a:lstStyle>
          <a:p>
            <a:pPr defTabSz="914400" fontAlgn="base">
              <a:spcBef>
                <a:spcPct val="0"/>
              </a:spcBef>
              <a:spcAft>
                <a:spcPct val="0"/>
              </a:spcAft>
              <a:defRPr/>
            </a:pPr>
            <a:endParaRPr lang="en-US" altLang="ja-JP">
              <a:solidFill>
                <a:srgbClr val="FFFFFF"/>
              </a:solidFill>
              <a:ea typeface="Osaka"/>
              <a:cs typeface="Osaka"/>
            </a:endParaRPr>
          </a:p>
        </p:txBody>
      </p:sp>
      <p:sp>
        <p:nvSpPr>
          <p:cNvPr id="1138758"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0"/>
                <a:cs typeface="Osaka" charset="0"/>
              </a:defRPr>
            </a:lvl1pPr>
          </a:lstStyle>
          <a:p>
            <a:pPr defTabSz="914400" fontAlgn="base">
              <a:spcBef>
                <a:spcPct val="0"/>
              </a:spcBef>
              <a:spcAft>
                <a:spcPct val="0"/>
              </a:spcAft>
              <a:defRPr/>
            </a:pPr>
            <a:fld id="{0C4CC6B1-36CB-E24C-9DB5-A54F77733971}" type="slidenum">
              <a:rPr lang="en-US" altLang="ja-JP">
                <a:solidFill>
                  <a:srgbClr val="FFFFFF"/>
                </a:solidFill>
              </a:rPr>
              <a:pPr defTabSz="914400" fontAlgn="base">
                <a:spcBef>
                  <a:spcPct val="0"/>
                </a:spcBef>
                <a:spcAft>
                  <a:spcPct val="0"/>
                </a:spcAft>
                <a:defRPr/>
              </a:pPr>
              <a:t>‹#›</a:t>
            </a:fld>
            <a:endParaRPr lang="en-US" altLang="ja-JP">
              <a:solidFill>
                <a:srgbClr val="FFFFFF"/>
              </a:solidFill>
            </a:endParaRPr>
          </a:p>
        </p:txBody>
      </p:sp>
      <p:pic>
        <p:nvPicPr>
          <p:cNvPr id="6247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9614561"/>
      </p:ext>
    </p:extLst>
  </p:cSld>
  <p:clrMap bg1="dk2" tx1="lt1" bg2="dk1"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6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61.xml"/><Relationship Id="rId5" Type="http://schemas.openxmlformats.org/officeDocument/2006/relationships/image" Target="../media/image21.jpeg"/><Relationship Id="rId4" Type="http://schemas.openxmlformats.org/officeDocument/2006/relationships/image" Target="../media/image20.jpeg"/></Relationships>
</file>

<file path=ppt/slides/_rels/slide10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1.xml"/><Relationship Id="rId1" Type="http://schemas.openxmlformats.org/officeDocument/2006/relationships/slideLayout" Target="../slideLayouts/slideLayout161.xml"/></Relationships>
</file>

<file path=ppt/slides/_rels/slide10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2.xml"/><Relationship Id="rId1" Type="http://schemas.openxmlformats.org/officeDocument/2006/relationships/slideLayout" Target="../slideLayouts/slideLayout161.xml"/></Relationships>
</file>

<file path=ppt/slides/_rels/slide10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3.xml"/><Relationship Id="rId1" Type="http://schemas.openxmlformats.org/officeDocument/2006/relationships/slideLayout" Target="../slideLayouts/slideLayout161.xml"/><Relationship Id="rId4" Type="http://schemas.openxmlformats.org/officeDocument/2006/relationships/image" Target="../media/image48.jpeg"/></Relationships>
</file>

<file path=ppt/slides/_rels/slide10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4.xml"/><Relationship Id="rId1" Type="http://schemas.openxmlformats.org/officeDocument/2006/relationships/slideLayout" Target="../slideLayouts/slideLayout16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61.xml"/></Relationships>
</file>

<file path=ppt/slides/_rels/slide10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6.xml"/><Relationship Id="rId1" Type="http://schemas.openxmlformats.org/officeDocument/2006/relationships/slideLayout" Target="../slideLayouts/slideLayout161.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6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6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6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61.xml"/><Relationship Id="rId4" Type="http://schemas.openxmlformats.org/officeDocument/2006/relationships/image" Target="../media/image23.jpeg"/></Relationships>
</file>

<file path=ppt/slides/_rels/slide11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61.xml"/></Relationships>
</file>

<file path=ppt/slides/_rels/slide11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6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61.xml"/></Relationships>
</file>

<file path=ppt/slides/_rels/slide11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61.xml"/></Relationships>
</file>

<file path=ppt/slides/_rels/slide1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4.xml"/><Relationship Id="rId1" Type="http://schemas.openxmlformats.org/officeDocument/2006/relationships/slideLayout" Target="../slideLayouts/slideLayout161.xml"/></Relationships>
</file>

<file path=ppt/slides/_rels/slide1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5.xml"/><Relationship Id="rId1" Type="http://schemas.openxmlformats.org/officeDocument/2006/relationships/slideLayout" Target="../slideLayouts/slideLayout161.xml"/></Relationships>
</file>

<file path=ppt/slides/_rels/slide1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6.xml"/><Relationship Id="rId1" Type="http://schemas.openxmlformats.org/officeDocument/2006/relationships/slideLayout" Target="../slideLayouts/slideLayout16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61.xml"/></Relationships>
</file>

<file path=ppt/slides/_rels/slide1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7.xml"/><Relationship Id="rId1" Type="http://schemas.openxmlformats.org/officeDocument/2006/relationships/slideLayout" Target="../slideLayouts/slideLayout161.xml"/><Relationship Id="rId5" Type="http://schemas.openxmlformats.org/officeDocument/2006/relationships/image" Target="../media/image103.png"/><Relationship Id="rId4" Type="http://schemas.openxmlformats.org/officeDocument/2006/relationships/image" Target="../media/image48.jpeg"/></Relationships>
</file>

<file path=ppt/slides/_rels/slide1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8.xml"/><Relationship Id="rId1" Type="http://schemas.openxmlformats.org/officeDocument/2006/relationships/slideLayout" Target="../slideLayouts/slideLayout161.xml"/><Relationship Id="rId4" Type="http://schemas.openxmlformats.org/officeDocument/2006/relationships/image" Target="../media/image103.png"/></Relationships>
</file>

<file path=ppt/slides/_rels/slide12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9.xml"/><Relationship Id="rId1" Type="http://schemas.openxmlformats.org/officeDocument/2006/relationships/slideLayout" Target="../slideLayouts/slideLayout161.xml"/><Relationship Id="rId4" Type="http://schemas.openxmlformats.org/officeDocument/2006/relationships/image" Target="../media/image103.png"/></Relationships>
</file>

<file path=ppt/slides/_rels/slide1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0.xml"/><Relationship Id="rId1" Type="http://schemas.openxmlformats.org/officeDocument/2006/relationships/slideLayout" Target="../slideLayouts/slideLayout16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1.xml"/><Relationship Id="rId1" Type="http://schemas.openxmlformats.org/officeDocument/2006/relationships/slideLayout" Target="../slideLayouts/slideLayout161.xml"/></Relationships>
</file>

<file path=ppt/slides/_rels/slide12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2.xml"/><Relationship Id="rId1" Type="http://schemas.openxmlformats.org/officeDocument/2006/relationships/slideLayout" Target="../slideLayouts/slideLayout161.xml"/><Relationship Id="rId4" Type="http://schemas.openxmlformats.org/officeDocument/2006/relationships/image" Target="../media/image107.png"/></Relationships>
</file>

<file path=ppt/slides/_rels/slide1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3.xml"/><Relationship Id="rId1" Type="http://schemas.openxmlformats.org/officeDocument/2006/relationships/slideLayout" Target="../slideLayouts/slideLayout16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6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1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5.xml"/><Relationship Id="rId1" Type="http://schemas.openxmlformats.org/officeDocument/2006/relationships/slideLayout" Target="../slideLayouts/slideLayout161.xml"/><Relationship Id="rId4" Type="http://schemas.openxmlformats.org/officeDocument/2006/relationships/image" Target="../media/image110.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61.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6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6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61.xml"/></Relationships>
</file>

<file path=ppt/slides/_rels/slide1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9.xml"/><Relationship Id="rId1" Type="http://schemas.openxmlformats.org/officeDocument/2006/relationships/slideLayout" Target="../slideLayouts/slideLayout261.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61.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39.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39.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198.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61.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1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28.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28.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61.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61.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61.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74.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61.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61.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6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6.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91.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16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1.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61.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8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61.xml"/><Relationship Id="rId1" Type="http://schemas.openxmlformats.org/officeDocument/2006/relationships/themeOverride" Target="../theme/themeOverride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2.xml"/><Relationship Id="rId1" Type="http://schemas.openxmlformats.org/officeDocument/2006/relationships/slideLayout" Target="../slideLayouts/slideLayout161.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161.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161.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61.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161.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161.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16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0.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161.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161.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161.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161.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161.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161.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161.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161.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161.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16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61.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161.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16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6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6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61.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45.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45.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161.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161.xml"/><Relationship Id="rId6" Type="http://schemas.openxmlformats.org/officeDocument/2006/relationships/image" Target="../media/image73.gif"/><Relationship Id="rId5" Type="http://schemas.openxmlformats.org/officeDocument/2006/relationships/image" Target="../media/image72.jpeg"/><Relationship Id="rId4" Type="http://schemas.openxmlformats.org/officeDocument/2006/relationships/image" Target="../media/image71.jpeg"/></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16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61.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7.xml"/><Relationship Id="rId1" Type="http://schemas.openxmlformats.org/officeDocument/2006/relationships/slideLayout" Target="../slideLayouts/slideLayout161.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161.xml"/><Relationship Id="rId4" Type="http://schemas.openxmlformats.org/officeDocument/2006/relationships/image" Target="../media/image48.jpe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45.xml"/><Relationship Id="rId1" Type="http://schemas.openxmlformats.org/officeDocument/2006/relationships/themeOverride" Target="../theme/themeOverride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61.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0.xml"/><Relationship Id="rId1" Type="http://schemas.openxmlformats.org/officeDocument/2006/relationships/slideLayout" Target="../slideLayouts/slideLayout161.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16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61.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3.xml"/><Relationship Id="rId1" Type="http://schemas.openxmlformats.org/officeDocument/2006/relationships/slideLayout" Target="../slideLayouts/slideLayout64.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4.xml"/><Relationship Id="rId1" Type="http://schemas.openxmlformats.org/officeDocument/2006/relationships/slideLayout" Target="../slideLayouts/slideLayout64.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5.xml"/><Relationship Id="rId1" Type="http://schemas.openxmlformats.org/officeDocument/2006/relationships/slideLayout" Target="../slideLayouts/slideLayout64.xml"/><Relationship Id="rId4" Type="http://schemas.openxmlformats.org/officeDocument/2006/relationships/image" Target="../media/image80.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6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97.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52.xml"/><Relationship Id="rId1" Type="http://schemas.openxmlformats.org/officeDocument/2006/relationships/themeOverride" Target="../theme/themeOverride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61.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8.xml"/><Relationship Id="rId1" Type="http://schemas.openxmlformats.org/officeDocument/2006/relationships/slideLayout" Target="../slideLayouts/slideLayout34.xml"/><Relationship Id="rId5" Type="http://schemas.openxmlformats.org/officeDocument/2006/relationships/image" Target="../media/image84.jpeg"/><Relationship Id="rId4" Type="http://schemas.openxmlformats.org/officeDocument/2006/relationships/image" Target="../media/image83.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6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1.xml"/></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2.xml"/><Relationship Id="rId1" Type="http://schemas.openxmlformats.org/officeDocument/2006/relationships/slideLayout" Target="../slideLayouts/slideLayout7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61.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4.xml"/><Relationship Id="rId1" Type="http://schemas.openxmlformats.org/officeDocument/2006/relationships/slideLayout" Target="../slideLayouts/slideLayout108.xml"/><Relationship Id="rId4" Type="http://schemas.openxmlformats.org/officeDocument/2006/relationships/image" Target="../media/image87.png"/></Relationships>
</file>

<file path=ppt/slides/_rels/slide9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5.xml"/><Relationship Id="rId1" Type="http://schemas.openxmlformats.org/officeDocument/2006/relationships/slideLayout" Target="../slideLayouts/slideLayout117.xml"/></Relationships>
</file>

<file path=ppt/slides/_rels/slide9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6.xml"/><Relationship Id="rId1" Type="http://schemas.openxmlformats.org/officeDocument/2006/relationships/slideLayout" Target="../slideLayouts/slideLayout117.xml"/></Relationships>
</file>

<file path=ppt/slides/_rels/slide9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7.xml"/><Relationship Id="rId1" Type="http://schemas.openxmlformats.org/officeDocument/2006/relationships/slideLayout" Target="../slideLayouts/slideLayout117.xml"/><Relationship Id="rId4" Type="http://schemas.openxmlformats.org/officeDocument/2006/relationships/image" Target="../media/image91.jpeg"/></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8.xml"/><Relationship Id="rId1" Type="http://schemas.openxmlformats.org/officeDocument/2006/relationships/slideLayout" Target="../slideLayouts/slideLayout116.xml"/></Relationships>
</file>

<file path=ppt/slides/_rels/slide9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16.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04.xml"/><Relationship Id="rId4" Type="http://schemas.openxmlformats.org/officeDocument/2006/relationships/image" Target="../media/image96.jpeg"/></Relationships>
</file>

<file path=ppt/slides/_rels/slide9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6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6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7618" name="Picture 2" descr="http://www.braindirector.com/wp-content/uploads/2015/01/how-to-affirm-others.jpg">
            <a:extLst>
              <a:ext uri="{FF2B5EF4-FFF2-40B4-BE49-F238E27FC236}">
                <a16:creationId xmlns:a16="http://schemas.microsoft.com/office/drawing/2014/main" id="{D6BB9142-8091-DB4E-AD43-17A1E4B748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41" r="5413"/>
          <a:stretch/>
        </p:blipFill>
        <p:spPr bwMode="auto">
          <a:xfrm>
            <a:off x="0" y="-38597"/>
            <a:ext cx="9204404" cy="6131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3789053"/>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a:t>
            </a:r>
          </a:p>
        </p:txBody>
      </p:sp>
      <p:sp>
        <p:nvSpPr>
          <p:cNvPr id="900098" name="Rectangle 2"/>
          <p:cNvSpPr>
            <a:spLocks noGrp="1" noChangeArrowheads="1"/>
          </p:cNvSpPr>
          <p:nvPr>
            <p:ph type="ctrTitle"/>
          </p:nvPr>
        </p:nvSpPr>
        <p:spPr>
          <a:xfrm>
            <a:off x="0" y="478937"/>
            <a:ext cx="9204403" cy="1446653"/>
          </a:xfrm>
          <a:effectLst>
            <a:outerShdw blurRad="63500" dist="35921" dir="2700000" algn="ctr" rotWithShape="0">
              <a:schemeClr val="tx2">
                <a:alpha val="74998"/>
              </a:schemeClr>
            </a:outerShdw>
          </a:effectLst>
          <a:ex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Affirmed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57282082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Self Affirmation</a:t>
            </a:r>
          </a:p>
        </p:txBody>
      </p:sp>
      <p:pic>
        <p:nvPicPr>
          <p:cNvPr id="373766" name="Picture 6" descr="Related image">
            <a:extLst>
              <a:ext uri="{FF2B5EF4-FFF2-40B4-BE49-F238E27FC236}">
                <a16:creationId xmlns:a16="http://schemas.microsoft.com/office/drawing/2014/main" id="{C994E313-9C76-E041-9880-04710C8F6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8194" y="1001357"/>
            <a:ext cx="4345806" cy="4345806"/>
          </a:xfrm>
          <a:prstGeom prst="rect">
            <a:avLst/>
          </a:prstGeom>
          <a:noFill/>
          <a:extLst>
            <a:ext uri="{909E8E84-426E-40DD-AFC4-6F175D3DCCD1}">
              <a14:hiddenFill xmlns:a14="http://schemas.microsoft.com/office/drawing/2010/main">
                <a:solidFill>
                  <a:srgbClr val="FFFFFF"/>
                </a:solidFill>
              </a14:hiddenFill>
            </a:ext>
          </a:extLst>
        </p:spPr>
      </p:pic>
      <p:pic>
        <p:nvPicPr>
          <p:cNvPr id="374786" name="Picture 2" descr="https://images.prod.meredith.com/product/c15bbb773f876d125cfc593ede736a1c/1511674882333/l/i-am-enough-vinyl-wall-decals-affirmation-quotes-for-inspiration-black-23x15-inch">
            <a:extLst>
              <a:ext uri="{FF2B5EF4-FFF2-40B4-BE49-F238E27FC236}">
                <a16:creationId xmlns:a16="http://schemas.microsoft.com/office/drawing/2014/main" id="{0F675DF2-4870-004F-BD44-8C1430645E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920" b="18533"/>
          <a:stretch/>
        </p:blipFill>
        <p:spPr bwMode="auto">
          <a:xfrm>
            <a:off x="0" y="1116530"/>
            <a:ext cx="4064000" cy="2974208"/>
          </a:xfrm>
          <a:prstGeom prst="rect">
            <a:avLst/>
          </a:prstGeom>
          <a:noFill/>
          <a:extLst>
            <a:ext uri="{909E8E84-426E-40DD-AFC4-6F175D3DCCD1}">
              <a14:hiddenFill xmlns:a14="http://schemas.microsoft.com/office/drawing/2010/main">
                <a:solidFill>
                  <a:srgbClr val="FFFFFF"/>
                </a:solidFill>
              </a14:hiddenFill>
            </a:ext>
          </a:extLst>
        </p:spPr>
      </p:pic>
      <p:pic>
        <p:nvPicPr>
          <p:cNvPr id="374788" name="Picture 4" descr="Related image">
            <a:extLst>
              <a:ext uri="{FF2B5EF4-FFF2-40B4-BE49-F238E27FC236}">
                <a16:creationId xmlns:a16="http://schemas.microsoft.com/office/drawing/2014/main" id="{1E8B65C3-6EF8-644A-9F84-97808ADDDF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489" b="31479"/>
          <a:stretch/>
        </p:blipFill>
        <p:spPr bwMode="auto">
          <a:xfrm>
            <a:off x="622437" y="4141770"/>
            <a:ext cx="5413322" cy="2641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91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4788"/>
                                        </p:tgtEl>
                                        <p:attrNameLst>
                                          <p:attrName>style.visibility</p:attrName>
                                        </p:attrNameLst>
                                      </p:cBhvr>
                                      <p:to>
                                        <p:strVal val="visible"/>
                                      </p:to>
                                    </p:set>
                                    <p:anim calcmode="lin" valueType="num">
                                      <p:cBhvr additive="base">
                                        <p:cTn id="7" dur="500" fill="hold"/>
                                        <p:tgtEl>
                                          <p:spTgt spid="374788"/>
                                        </p:tgtEl>
                                        <p:attrNameLst>
                                          <p:attrName>ppt_x</p:attrName>
                                        </p:attrNameLst>
                                      </p:cBhvr>
                                      <p:tavLst>
                                        <p:tav tm="0">
                                          <p:val>
                                            <p:strVal val="#ppt_x"/>
                                          </p:val>
                                        </p:tav>
                                        <p:tav tm="100000">
                                          <p:val>
                                            <p:strVal val="#ppt_x"/>
                                          </p:val>
                                        </p:tav>
                                      </p:tavLst>
                                    </p:anim>
                                    <p:anim calcmode="lin" valueType="num">
                                      <p:cBhvr additive="base">
                                        <p:cTn id="8" dur="500" fill="hold"/>
                                        <p:tgtEl>
                                          <p:spTgt spid="3747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3766"/>
                                        </p:tgtEl>
                                        <p:attrNameLst>
                                          <p:attrName>style.visibility</p:attrName>
                                        </p:attrNameLst>
                                      </p:cBhvr>
                                      <p:to>
                                        <p:strVal val="visible"/>
                                      </p:to>
                                    </p:set>
                                    <p:anim calcmode="lin" valueType="num">
                                      <p:cBhvr additive="base">
                                        <p:cTn id="13" dur="500" fill="hold"/>
                                        <p:tgtEl>
                                          <p:spTgt spid="373766"/>
                                        </p:tgtEl>
                                        <p:attrNameLst>
                                          <p:attrName>ppt_x</p:attrName>
                                        </p:attrNameLst>
                                      </p:cBhvr>
                                      <p:tavLst>
                                        <p:tav tm="0">
                                          <p:val>
                                            <p:strVal val="#ppt_x"/>
                                          </p:val>
                                        </p:tav>
                                        <p:tav tm="100000">
                                          <p:val>
                                            <p:strVal val="#ppt_x"/>
                                          </p:val>
                                        </p:tav>
                                      </p:tavLst>
                                    </p:anim>
                                    <p:anim calcmode="lin" valueType="num">
                                      <p:cBhvr additive="base">
                                        <p:cTn id="14" dur="500" fill="hold"/>
                                        <p:tgtEl>
                                          <p:spTgt spid="3737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28914" y="558799"/>
            <a:ext cx="8215085" cy="1739905"/>
          </a:xfrm>
          <a:effectLst/>
          <a:extLst/>
        </p:spPr>
        <p:txBody>
          <a:bodyPr/>
          <a:lstStyle/>
          <a:p>
            <a:pPr>
              <a:defRPr/>
            </a:pPr>
            <a:r>
              <a:rPr lang="en-SG" sz="4800" b="1" dirty="0">
                <a:solidFill>
                  <a:schemeClr val="tx2"/>
                </a:solidFill>
                <a:effectLst>
                  <a:glow rad="127000">
                    <a:schemeClr val="bg1"/>
                  </a:glow>
                </a:effectLst>
                <a:latin typeface="Arial" charset="0"/>
                <a:ea typeface="ＭＳ Ｐゴシック" charset="0"/>
                <a:cs typeface="ＭＳ Ｐゴシック" charset="0"/>
              </a:rPr>
              <a:t>Trusting amidst confusion produces stability</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SG" sz="2400" b="1" kern="0" dirty="0">
                <a:solidFill>
                  <a:schemeClr val="tx2"/>
                </a:solidFill>
                <a:effectLst>
                  <a:glow rad="127000">
                    <a:schemeClr val="bg1"/>
                  </a:glow>
                </a:effectLst>
                <a:latin typeface="Arial" charset="0"/>
                <a:ea typeface="ＭＳ Ｐゴシック" charset="0"/>
                <a:cs typeface="ＭＳ Ｐゴシック" charset="0"/>
              </a:rPr>
              <a:t>Charles R. Swindoll, </a:t>
            </a:r>
            <a:r>
              <a:rPr lang="en-SG" sz="2400" b="1" i="1" kern="0" dirty="0">
                <a:solidFill>
                  <a:schemeClr val="tx2"/>
                </a:solidFill>
                <a:effectLst>
                  <a:glow rad="127000">
                    <a:schemeClr val="bg1"/>
                  </a:glow>
                </a:effectLst>
                <a:latin typeface="Arial" charset="0"/>
                <a:ea typeface="ＭＳ Ｐゴシック" charset="0"/>
                <a:cs typeface="ＭＳ Ｐゴシック" charset="0"/>
              </a:rPr>
              <a:t>Steadfast Christianity</a:t>
            </a:r>
            <a:r>
              <a:rPr lang="en-SG" sz="2400" b="1" kern="0" dirty="0">
                <a:solidFill>
                  <a:schemeClr val="tx2"/>
                </a:solidFill>
                <a:effectLst>
                  <a:glow rad="127000">
                    <a:schemeClr val="bg1"/>
                  </a:glow>
                </a:effectLst>
                <a:latin typeface="Arial" charset="0"/>
                <a:ea typeface="ＭＳ Ｐゴシック" charset="0"/>
                <a:cs typeface="ＭＳ Ｐゴシック" charset="0"/>
              </a:rPr>
              <a:t>, 3</a:t>
            </a:r>
            <a:endParaRPr lang="en-US" sz="24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010302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a:ex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does God </a:t>
            </a:r>
            <a:r>
              <a:rPr lang="en-SG" sz="4800" b="1" dirty="0">
                <a:solidFill>
                  <a:srgbClr val="FFFF00"/>
                </a:solidFill>
                <a:effectLst>
                  <a:glow rad="127000">
                    <a:schemeClr val="tx1"/>
                  </a:glow>
                </a:effectLst>
                <a:latin typeface="Arial" charset="0"/>
                <a:ea typeface="ＭＳ Ｐゴシック" charset="0"/>
                <a:cs typeface="ＭＳ Ｐゴシック" charset="0"/>
              </a:rPr>
              <a:t>affirm</a:t>
            </a:r>
            <a:r>
              <a:rPr lang="en-SG" sz="4800" b="1" dirty="0">
                <a:effectLst>
                  <a:glow rad="127000">
                    <a:schemeClr val="tx1"/>
                  </a:glow>
                </a:effectLst>
                <a:latin typeface="Arial" charset="0"/>
                <a:ea typeface="ＭＳ Ｐゴシック" charset="0"/>
                <a:cs typeface="ＭＳ Ｐゴシック" charset="0"/>
              </a:rPr>
              <a:t> us when we face tough times</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0067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 </a:t>
            </a:r>
            <a:r>
              <a:rPr lang="en-SG" sz="3600" b="1" i="1" dirty="0">
                <a:effectLst>
                  <a:glow rad="127000">
                    <a:schemeClr val="tx1"/>
                  </a:glow>
                </a:effectLst>
                <a:latin typeface="Arial" charset="0"/>
                <a:ea typeface="ＭＳ Ｐゴシック" charset="0"/>
                <a:cs typeface="ＭＳ Ｐゴシック" charset="0"/>
              </a:rPr>
              <a:t>Emotionally: </a:t>
            </a:r>
            <a:r>
              <a:rPr lang="en-SG" sz="3600" b="1" dirty="0">
                <a:effectLst>
                  <a:glow rad="127000">
                    <a:schemeClr val="tx1"/>
                  </a:glow>
                </a:effectLst>
                <a:latin typeface="Arial" charset="0"/>
                <a:ea typeface="ＭＳ Ｐゴシック" charset="0"/>
                <a:cs typeface="ＭＳ Ｐゴシック" charset="0"/>
              </a:rPr>
              <a:t>God gives </a:t>
            </a:r>
            <a:r>
              <a:rPr lang="en-SG" sz="3600" b="1" dirty="0">
                <a:solidFill>
                  <a:srgbClr val="FFFF00"/>
                </a:solidFill>
                <a:effectLst>
                  <a:glow rad="127000">
                    <a:schemeClr val="tx1"/>
                  </a:glow>
                </a:effectLst>
                <a:latin typeface="Arial" charset="0"/>
                <a:ea typeface="ＭＳ Ｐゴシック" charset="0"/>
                <a:cs typeface="ＭＳ Ｐゴシック" charset="0"/>
              </a:rPr>
              <a:t>perseverance</a:t>
            </a:r>
            <a:r>
              <a:rPr lang="en-SG" sz="3600" b="1" dirty="0">
                <a:effectLst>
                  <a:glow rad="127000">
                    <a:schemeClr val="tx1"/>
                  </a:glow>
                </a:effectLst>
                <a:latin typeface="Arial" charset="0"/>
                <a:ea typeface="ＭＳ Ｐゴシック" charset="0"/>
                <a:cs typeface="ＭＳ Ｐゴシック" charset="0"/>
              </a:rPr>
              <a:t> to bring maturity (2 Thess 1).</a:t>
            </a:r>
            <a:endParaRPr lang="en-US" sz="3600" b="1" dirty="0">
              <a:effectLst>
                <a:glow rad="127000">
                  <a:schemeClr val="tx1"/>
                </a:glow>
              </a:effectLst>
              <a:latin typeface="Arial"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746335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II. </a:t>
            </a:r>
            <a:r>
              <a:rPr lang="en-SG" sz="3600" b="1" i="1" dirty="0">
                <a:effectLst>
                  <a:glow rad="127000">
                    <a:schemeClr val="tx1"/>
                  </a:glow>
                </a:effectLst>
                <a:latin typeface="Arial" charset="0"/>
                <a:ea typeface="ＭＳ Ｐゴシック" charset="0"/>
                <a:cs typeface="ＭＳ Ｐゴシック" charset="0"/>
              </a:rPr>
              <a:t>Theologically: </a:t>
            </a:r>
            <a:r>
              <a:rPr lang="en-SG" sz="3600" b="1" dirty="0">
                <a:effectLst>
                  <a:glow rad="127000">
                    <a:schemeClr val="tx1"/>
                  </a:glow>
                </a:effectLst>
                <a:latin typeface="Arial" charset="0"/>
                <a:ea typeface="ＭＳ Ｐゴシック" charset="0"/>
                <a:cs typeface="ＭＳ Ｐゴシック" charset="0"/>
              </a:rPr>
              <a:t>God gives us </a:t>
            </a:r>
            <a:r>
              <a:rPr lang="en-SG" sz="3600" b="1" dirty="0">
                <a:solidFill>
                  <a:srgbClr val="FFFF00"/>
                </a:solidFill>
                <a:effectLst>
                  <a:glow rad="127000">
                    <a:schemeClr val="tx1"/>
                  </a:glow>
                </a:effectLst>
                <a:latin typeface="Arial" charset="0"/>
                <a:ea typeface="ＭＳ Ｐゴシック" charset="0"/>
                <a:cs typeface="ＭＳ Ｐゴシック" charset="0"/>
              </a:rPr>
              <a:t>truth</a:t>
            </a:r>
            <a:r>
              <a:rPr lang="en-SG" sz="3600" b="1" dirty="0">
                <a:effectLst>
                  <a:glow rad="127000">
                    <a:schemeClr val="tx1"/>
                  </a:glow>
                </a:effectLst>
                <a:latin typeface="Arial" charset="0"/>
                <a:ea typeface="ＭＳ Ｐゴシック" charset="0"/>
                <a:cs typeface="ＭＳ Ｐゴシック" charset="0"/>
              </a:rPr>
              <a:t> </a:t>
            </a:r>
            <a:br>
              <a:rPr lang="en-SG" sz="3600" b="1" dirty="0">
                <a:effectLst>
                  <a:glow rad="127000">
                    <a:schemeClr val="tx1"/>
                  </a:glow>
                </a:effectLst>
                <a:latin typeface="Arial" charset="0"/>
                <a:ea typeface="ＭＳ Ｐゴシック" charset="0"/>
                <a:cs typeface="ＭＳ Ｐゴシック" charset="0"/>
              </a:rPr>
            </a:br>
            <a:r>
              <a:rPr lang="en-SG" sz="3600" b="1" dirty="0">
                <a:effectLst>
                  <a:glow rad="127000">
                    <a:schemeClr val="tx1"/>
                  </a:glow>
                </a:effectLst>
                <a:latin typeface="Arial" charset="0"/>
                <a:ea typeface="ＭＳ Ｐゴシック" charset="0"/>
                <a:cs typeface="ＭＳ Ｐゴシック" charset="0"/>
              </a:rPr>
              <a:t>to bring stability (2 Thess 2).</a:t>
            </a:r>
            <a:endParaRPr lang="en-US" sz="3600" b="1" dirty="0">
              <a:effectLst>
                <a:glow rad="127000">
                  <a:schemeClr val="tx1"/>
                </a:glow>
              </a:effectLst>
              <a:latin typeface="Arial"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77499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7200" dirty="0">
                <a:solidFill>
                  <a:schemeClr val="tx1"/>
                </a:solidFill>
                <a:latin typeface="Arial" charset="0"/>
                <a:ea typeface="Osaka" charset="0"/>
                <a:cs typeface="Arial" charset="0"/>
              </a:rPr>
              <a:t>Slides on </a:t>
            </a:r>
            <a:br>
              <a:rPr lang="en-US" sz="7200" dirty="0">
                <a:solidFill>
                  <a:schemeClr val="tx1"/>
                </a:solidFill>
                <a:latin typeface="Arial" charset="0"/>
                <a:ea typeface="Osaka" charset="0"/>
                <a:cs typeface="Arial" charset="0"/>
              </a:rPr>
            </a:br>
            <a:r>
              <a:rPr lang="en-US" sz="7200" dirty="0">
                <a:solidFill>
                  <a:schemeClr val="bg1"/>
                </a:solidFill>
                <a:latin typeface="Arial" charset="0"/>
                <a:ea typeface="Osaka" charset="0"/>
                <a:cs typeface="Arial" charset="0"/>
              </a:rPr>
              <a:t>2 Thessalonians 3</a:t>
            </a:r>
          </a:p>
        </p:txBody>
      </p:sp>
    </p:spTree>
    <p:extLst>
      <p:ext uri="{BB962C8B-B14F-4D97-AF65-F5344CB8AC3E}">
        <p14:creationId xmlns:p14="http://schemas.microsoft.com/office/powerpoint/2010/main" val="16329000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a:extLst/>
        </p:spPr>
        <p:txBody>
          <a:bodyPr/>
          <a:lstStyle/>
          <a:p>
            <a:pPr>
              <a:defRPr/>
            </a:pPr>
            <a:r>
              <a:rPr lang="en-US" sz="3600" b="1" dirty="0">
                <a:effectLst>
                  <a:glow rad="876300">
                    <a:schemeClr val="tx1"/>
                  </a:glow>
                </a:effectLst>
                <a:latin typeface="Arial" charset="0"/>
                <a:ea typeface="ＭＳ Ｐゴシック" charset="0"/>
                <a:cs typeface="ＭＳ Ｐゴシック" charset="0"/>
              </a:rPr>
              <a:t>Outline of 2 Thessalonians</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Emotions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1</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Theology</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2</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Practice</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3</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kern="0" dirty="0">
                <a:effectLst>
                  <a:glow rad="876300">
                    <a:schemeClr val="tx1"/>
                  </a:glow>
                </a:effectLst>
                <a:latin typeface="Arial" charset="0"/>
                <a:ea typeface="ＭＳ Ｐゴシック" charset="0"/>
                <a:cs typeface="ＭＳ Ｐゴシック" charset="0"/>
              </a:rPr>
              <a:t>How God affirms…</a:t>
            </a:r>
          </a:p>
        </p:txBody>
      </p:sp>
    </p:spTree>
    <p:extLst>
      <p:ext uri="{BB962C8B-B14F-4D97-AF65-F5344CB8AC3E}">
        <p14:creationId xmlns:p14="http://schemas.microsoft.com/office/powerpoint/2010/main" val="320231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III. </a:t>
            </a:r>
            <a:r>
              <a:rPr lang="en-SG" sz="3600" b="1" dirty="0">
                <a:effectLst>
                  <a:glow rad="127000">
                    <a:schemeClr val="tx1"/>
                  </a:glow>
                </a:effectLst>
                <a:latin typeface="Arial" charset="0"/>
                <a:ea typeface="ＭＳ Ｐゴシック" charset="0"/>
                <a:cs typeface="ＭＳ Ｐゴシック" charset="0"/>
              </a:rPr>
              <a:t>Practically: God cultivates </a:t>
            </a:r>
            <a:r>
              <a:rPr lang="en-SG" sz="3600" b="1" dirty="0">
                <a:solidFill>
                  <a:srgbClr val="FFFF00"/>
                </a:solidFill>
                <a:effectLst>
                  <a:glow rad="127000">
                    <a:schemeClr val="tx1"/>
                  </a:glow>
                </a:effectLst>
                <a:latin typeface="Arial" charset="0"/>
                <a:ea typeface="ＭＳ Ｐゴシック" charset="0"/>
                <a:cs typeface="ＭＳ Ｐゴシック" charset="0"/>
              </a:rPr>
              <a:t>discipline</a:t>
            </a:r>
            <a:r>
              <a:rPr lang="en-SG" sz="3600" b="1" dirty="0">
                <a:effectLst>
                  <a:glow rad="127000">
                    <a:schemeClr val="tx1"/>
                  </a:glow>
                </a:effectLst>
                <a:latin typeface="Arial" charset="0"/>
                <a:ea typeface="ＭＳ Ｐゴシック" charset="0"/>
                <a:cs typeface="ＭＳ Ｐゴシック" charset="0"/>
              </a:rPr>
              <a:t> in us to build responsibility (2 Thess 3).</a:t>
            </a:r>
            <a:br>
              <a:rPr lang="en-SG"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pic>
        <p:nvPicPr>
          <p:cNvPr id="389122" name="Picture 2" descr="http://www.journeychristiannews.com/wp-content/uploads/2016/04/FINANCE.may16.png">
            <a:extLst>
              <a:ext uri="{FF2B5EF4-FFF2-40B4-BE49-F238E27FC236}">
                <a16:creationId xmlns:a16="http://schemas.microsoft.com/office/drawing/2014/main" id="{8AA71009-7270-FB46-9B99-4D752D637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8560"/>
            <a:ext cx="4675187" cy="2805112"/>
          </a:xfrm>
          <a:prstGeom prst="rect">
            <a:avLst/>
          </a:prstGeom>
          <a:noFill/>
          <a:extLst>
            <a:ext uri="{909E8E84-426E-40DD-AFC4-6F175D3DCCD1}">
              <a14:hiddenFill xmlns:a14="http://schemas.microsoft.com/office/drawing/2010/main">
                <a:solidFill>
                  <a:srgbClr val="FFFFFF"/>
                </a:solidFill>
              </a14:hiddenFill>
            </a:ext>
          </a:extLst>
        </p:spPr>
      </p:pic>
      <p:pic>
        <p:nvPicPr>
          <p:cNvPr id="389124" name="Picture 4" descr="https://intervarsity.org/sites/default/files/styles/4_rectangle_300/public/piano_resized.jpg?itok=NigzT_NE">
            <a:extLst>
              <a:ext uri="{FF2B5EF4-FFF2-40B4-BE49-F238E27FC236}">
                <a16:creationId xmlns:a16="http://schemas.microsoft.com/office/drawing/2014/main" id="{D69B4A4A-1F05-C543-980B-B322D52636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612" y="3312272"/>
            <a:ext cx="4189109" cy="2359865"/>
          </a:xfrm>
          <a:prstGeom prst="rect">
            <a:avLst/>
          </a:prstGeom>
          <a:noFill/>
          <a:extLst>
            <a:ext uri="{909E8E84-426E-40DD-AFC4-6F175D3DCCD1}">
              <a14:hiddenFill xmlns:a14="http://schemas.microsoft.com/office/drawing/2010/main">
                <a:solidFill>
                  <a:srgbClr val="FFFFFF"/>
                </a:solidFill>
              </a14:hiddenFill>
            </a:ext>
          </a:extLst>
        </p:spPr>
      </p:pic>
      <p:pic>
        <p:nvPicPr>
          <p:cNvPr id="389128" name="Picture 8" descr="http://www.rockbridgechristianacademy.org/uploads/4/8/9/6/48967395/bible_orig.jpg">
            <a:extLst>
              <a:ext uri="{FF2B5EF4-FFF2-40B4-BE49-F238E27FC236}">
                <a16:creationId xmlns:a16="http://schemas.microsoft.com/office/drawing/2014/main" id="{2EFD5E84-BC77-8D48-9B9D-48C5091ECC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6200" y="4734232"/>
            <a:ext cx="39878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55695"/>
            <a:ext cx="9144000" cy="6088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902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9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215960"/>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Finally, dear brothers and sisters, we ask you to pray for us. Pray that the Lord’s message will spread rapidly and be honored wherever it goes, just as when it came to you.  </a:t>
            </a:r>
            <a:r>
              <a:rPr lang="en-SG" sz="3200" b="1" baseline="30000" dirty="0">
                <a:effectLst>
                  <a:glow rad="127000">
                    <a:schemeClr val="tx1"/>
                  </a:glow>
                </a:effectLst>
                <a:latin typeface="Arial" charset="0"/>
                <a:ea typeface="ＭＳ Ｐゴシック" charset="0"/>
                <a:cs typeface="ＭＳ Ｐゴシック" charset="0"/>
              </a:rPr>
              <a:t>2</a:t>
            </a:r>
            <a:r>
              <a:rPr lang="en-SG" sz="3200" b="1" dirty="0">
                <a:effectLst>
                  <a:glow rad="127000">
                    <a:schemeClr val="tx1"/>
                  </a:glow>
                </a:effectLst>
                <a:latin typeface="Arial" charset="0"/>
                <a:ea typeface="ＭＳ Ｐゴシック" charset="0"/>
                <a:cs typeface="ＭＳ Ｐゴシック" charset="0"/>
              </a:rPr>
              <a:t>Pray, too, that we will be rescued from wicked and evil people, for not everyone is a believer</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3:1-2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8898882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348074"/>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But the Lord is faithful; he will strengthen you and guard you from the evil one.  </a:t>
            </a:r>
            <a:r>
              <a:rPr lang="en-SG" sz="3200" b="1" baseline="30000" dirty="0">
                <a:effectLst>
                  <a:glow rad="127000">
                    <a:schemeClr val="tx1"/>
                  </a:glow>
                </a:effectLst>
                <a:latin typeface="Arial" charset="0"/>
                <a:ea typeface="ＭＳ Ｐゴシック" charset="0"/>
                <a:cs typeface="ＭＳ Ｐゴシック" charset="0"/>
              </a:rPr>
              <a:t>4</a:t>
            </a:r>
            <a:r>
              <a:rPr lang="en-SG" sz="3200" b="1" dirty="0">
                <a:effectLst>
                  <a:glow rad="127000">
                    <a:schemeClr val="tx1"/>
                  </a:glow>
                </a:effectLst>
                <a:latin typeface="Arial" charset="0"/>
                <a:ea typeface="ＭＳ Ｐゴシック" charset="0"/>
                <a:cs typeface="ＭＳ Ｐゴシック" charset="0"/>
              </a:rPr>
              <a:t>And we are confident in the Lord that you are doing and will continue to do the things we commanded you.  </a:t>
            </a:r>
            <a:r>
              <a:rPr lang="en-SG" sz="3200" b="1" baseline="30000" dirty="0">
                <a:effectLst>
                  <a:glow rad="127000">
                    <a:schemeClr val="tx1"/>
                  </a:glow>
                </a:effectLst>
                <a:latin typeface="Arial" charset="0"/>
                <a:ea typeface="ＭＳ Ｐゴシック" charset="0"/>
                <a:cs typeface="ＭＳ Ｐゴシック" charset="0"/>
              </a:rPr>
              <a:t>5</a:t>
            </a:r>
            <a:r>
              <a:rPr lang="en-SG" sz="3200" b="1" dirty="0">
                <a:effectLst>
                  <a:glow rad="127000">
                    <a:schemeClr val="tx1"/>
                  </a:glow>
                </a:effectLst>
                <a:latin typeface="Arial" charset="0"/>
                <a:ea typeface="ＭＳ Ｐゴシック" charset="0"/>
                <a:cs typeface="ＭＳ Ｐゴシック" charset="0"/>
              </a:rPr>
              <a:t>May the Lord lead your hearts into a full understanding and expression of the love of God and the patient endurance that comes from Christ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Thess 3:3-5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2267828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542531"/>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And now, dear brothers and sisters, we give you this command in the name of our Lord Jesus Christ: Stay away from all believers who live idle lives and don’t follow the tradition they received from us.  </a:t>
            </a:r>
            <a:r>
              <a:rPr lang="en-SG" sz="3200" b="1" baseline="30000" dirty="0">
                <a:effectLst>
                  <a:glow rad="127000">
                    <a:schemeClr val="tx1"/>
                  </a:glow>
                </a:effectLst>
                <a:latin typeface="Arial" charset="0"/>
                <a:ea typeface="ＭＳ Ｐゴシック" charset="0"/>
                <a:cs typeface="ＭＳ Ｐゴシック" charset="0"/>
              </a:rPr>
              <a:t>7</a:t>
            </a:r>
            <a:r>
              <a:rPr lang="en-SG" sz="3200" b="1" dirty="0">
                <a:effectLst>
                  <a:glow rad="127000">
                    <a:schemeClr val="tx1"/>
                  </a:glow>
                </a:effectLst>
                <a:latin typeface="Arial" charset="0"/>
                <a:ea typeface="ＭＳ Ｐゴシック" charset="0"/>
                <a:cs typeface="ＭＳ Ｐゴシック" charset="0"/>
              </a:rPr>
              <a:t>For you know that you ought to imitate us. We were not idle when we were with you</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 Thess 3:6-7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4548281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https://personalexcellence.co/files/affirmation-self-love-c.jpg">
            <a:extLst>
              <a:ext uri="{FF2B5EF4-FFF2-40B4-BE49-F238E27FC236}">
                <a16:creationId xmlns:a16="http://schemas.microsoft.com/office/drawing/2014/main" id="{729C0BC0-B92E-BA44-B402-6E957D26E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11325"/>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1325"/>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Is self affirmation enough?</a:t>
            </a:r>
          </a:p>
        </p:txBody>
      </p:sp>
      <p:pic>
        <p:nvPicPr>
          <p:cNvPr id="378884" name="Picture 4" descr="https://rlv.zcache.com/self_affirmation_large_tote_bag-r19f03dd513704774a3186a55427fd62f_eeyjf_8byvr_307.jpg?rvtype=content">
            <a:extLst>
              <a:ext uri="{FF2B5EF4-FFF2-40B4-BE49-F238E27FC236}">
                <a16:creationId xmlns:a16="http://schemas.microsoft.com/office/drawing/2014/main" id="{2911846C-95D5-5A4F-892A-B694687C5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8102">
            <a:off x="6209344" y="1553313"/>
            <a:ext cx="2573919" cy="2573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732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 y="0"/>
            <a:ext cx="9155439" cy="6882588"/>
          </a:xfrm>
          <a:prstGeom prst="rect">
            <a:avLst/>
          </a:prstGeom>
        </p:spPr>
      </p:pic>
      <p:sp>
        <p:nvSpPr>
          <p:cNvPr id="2" name="Title 1"/>
          <p:cNvSpPr>
            <a:spLocks noGrp="1"/>
          </p:cNvSpPr>
          <p:nvPr>
            <p:ph type="title"/>
          </p:nvPr>
        </p:nvSpPr>
        <p:spPr>
          <a:xfrm>
            <a:off x="0" y="0"/>
            <a:ext cx="8011965" cy="1143000"/>
          </a:xfrm>
          <a:solidFill>
            <a:srgbClr val="000000"/>
          </a:solidFill>
        </p:spPr>
        <p:txBody>
          <a:bodyPr/>
          <a:lstStyle/>
          <a:p>
            <a:pPr>
              <a:defRPr/>
            </a:pPr>
            <a:r>
              <a:rPr lang="en-US" b="1" dirty="0">
                <a:solidFill>
                  <a:schemeClr val="accent3"/>
                </a:solidFill>
              </a:rPr>
              <a:t>Discipline the Idle (3:6-15)</a:t>
            </a:r>
          </a:p>
        </p:txBody>
      </p:sp>
      <p:sp>
        <p:nvSpPr>
          <p:cNvPr id="6" name="Title 1"/>
          <p:cNvSpPr txBox="1">
            <a:spLocks/>
          </p:cNvSpPr>
          <p:nvPr/>
        </p:nvSpPr>
        <p:spPr bwMode="auto">
          <a:xfrm>
            <a:off x="-11439" y="3295274"/>
            <a:ext cx="9144000" cy="1887917"/>
          </a:xfrm>
          <a:prstGeom prst="rect">
            <a:avLst/>
          </a:prstGeom>
          <a:no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en-US" sz="3200" b="1" dirty="0">
                <a:solidFill>
                  <a:srgbClr val="FFFFFF"/>
                </a:solidFill>
                <a:effectLst>
                  <a:glow rad="266700">
                    <a:schemeClr val="tx1"/>
                  </a:glow>
                </a:effectLst>
              </a:rPr>
              <a:t>"…</a:t>
            </a:r>
            <a:r>
              <a:rPr lang="en-US" sz="3200" b="1" dirty="0">
                <a:solidFill>
                  <a:srgbClr val="FFFF00"/>
                </a:solidFill>
                <a:effectLst>
                  <a:glow rad="266700">
                    <a:schemeClr val="tx1"/>
                  </a:glow>
                </a:effectLst>
              </a:rPr>
              <a:t>Stay away from all believers who live idle lives</a:t>
            </a:r>
            <a:r>
              <a:rPr lang="en-US" sz="3200" b="1" dirty="0">
                <a:solidFill>
                  <a:srgbClr val="FFFFFF"/>
                </a:solidFill>
                <a:effectLst>
                  <a:glow rad="266700">
                    <a:schemeClr val="tx1"/>
                  </a:glow>
                </a:effectLst>
              </a:rPr>
              <a:t> and don</a:t>
            </a:r>
            <a:r>
              <a:rPr lang="fr-FR" sz="3200" b="1" dirty="0">
                <a:solidFill>
                  <a:srgbClr val="FFFFFF"/>
                </a:solidFill>
                <a:effectLst>
                  <a:glow rad="266700">
                    <a:schemeClr val="tx1"/>
                  </a:glow>
                </a:effectLst>
              </a:rPr>
              <a:t>'</a:t>
            </a:r>
            <a:r>
              <a:rPr lang="en-US" sz="3200" b="1" dirty="0">
                <a:solidFill>
                  <a:srgbClr val="FFFFFF"/>
                </a:solidFill>
                <a:effectLst>
                  <a:glow rad="266700">
                    <a:schemeClr val="tx1"/>
                  </a:glow>
                </a:effectLst>
              </a:rPr>
              <a:t>t follow the tradition they received from us" (3:6 </a:t>
            </a:r>
            <a:r>
              <a:rPr lang="en-US" sz="2800" b="1" dirty="0">
                <a:solidFill>
                  <a:srgbClr val="FFFFFF"/>
                </a:solidFill>
                <a:effectLst>
                  <a:glow rad="266700">
                    <a:schemeClr val="tx1"/>
                  </a:glow>
                </a:effectLst>
              </a:rPr>
              <a:t>NLT</a:t>
            </a:r>
            <a:r>
              <a:rPr lang="en-US" sz="3200" b="1" dirty="0">
                <a:solidFill>
                  <a:srgbClr val="FFFFFF"/>
                </a:solidFill>
                <a:effectLst>
                  <a:glow rad="266700">
                    <a:schemeClr val="tx1"/>
                  </a:glow>
                </a:effectLst>
              </a:rPr>
              <a:t>)</a:t>
            </a:r>
          </a:p>
        </p:txBody>
      </p:sp>
    </p:spTree>
    <p:extLst>
      <p:ext uri="{BB962C8B-B14F-4D97-AF65-F5344CB8AC3E}">
        <p14:creationId xmlns:p14="http://schemas.microsoft.com/office/powerpoint/2010/main" val="7079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595474"/>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We never accepted food from anyone without paying for it. We worked hard day and night so we would not be a burden to any of you.  </a:t>
            </a:r>
            <a:r>
              <a:rPr lang="en-SG" sz="3200" b="1" baseline="30000" dirty="0">
                <a:effectLst>
                  <a:glow rad="127000">
                    <a:schemeClr val="tx1"/>
                  </a:glow>
                </a:effectLst>
                <a:latin typeface="Arial" charset="0"/>
                <a:ea typeface="ＭＳ Ｐゴシック" charset="0"/>
                <a:cs typeface="ＭＳ Ｐゴシック" charset="0"/>
              </a:rPr>
              <a:t>9</a:t>
            </a:r>
            <a:r>
              <a:rPr lang="en-SG" sz="3200" b="1" dirty="0">
                <a:effectLst>
                  <a:glow rad="127000">
                    <a:schemeClr val="tx1"/>
                  </a:glow>
                </a:effectLst>
                <a:latin typeface="Arial" charset="0"/>
                <a:ea typeface="ＭＳ Ｐゴシック" charset="0"/>
                <a:cs typeface="ＭＳ Ｐゴシック" charset="0"/>
              </a:rPr>
              <a:t>We certainly had the right to ask you to feed us, but we wanted to give you an example to follow</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3:8-9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5986587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39" y="0"/>
            <a:ext cx="9155439" cy="6882588"/>
          </a:xfrm>
          <a:prstGeom prst="rect">
            <a:avLst/>
          </a:prstGeom>
        </p:spPr>
      </p:pic>
      <p:sp>
        <p:nvSpPr>
          <p:cNvPr id="2" name="Title 1"/>
          <p:cNvSpPr>
            <a:spLocks noGrp="1"/>
          </p:cNvSpPr>
          <p:nvPr>
            <p:ph type="title"/>
          </p:nvPr>
        </p:nvSpPr>
        <p:spPr>
          <a:xfrm>
            <a:off x="0" y="0"/>
            <a:ext cx="8011965" cy="1143000"/>
          </a:xfrm>
          <a:solidFill>
            <a:srgbClr val="000000"/>
          </a:solidFill>
        </p:spPr>
        <p:txBody>
          <a:bodyPr/>
          <a:lstStyle/>
          <a:p>
            <a:pPr>
              <a:defRPr/>
            </a:pPr>
            <a:r>
              <a:rPr lang="en-US" b="1" dirty="0">
                <a:solidFill>
                  <a:schemeClr val="accent3"/>
                </a:solidFill>
              </a:rPr>
              <a:t>Discipline the Idle (3:6-15)</a:t>
            </a:r>
          </a:p>
        </p:txBody>
      </p:sp>
      <p:sp>
        <p:nvSpPr>
          <p:cNvPr id="6" name="Title 1"/>
          <p:cNvSpPr txBox="1">
            <a:spLocks/>
          </p:cNvSpPr>
          <p:nvPr/>
        </p:nvSpPr>
        <p:spPr bwMode="auto">
          <a:xfrm>
            <a:off x="-11439" y="3295274"/>
            <a:ext cx="9144000" cy="1887917"/>
          </a:xfrm>
          <a:prstGeom prst="rect">
            <a:avLst/>
          </a:prstGeom>
          <a:no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en-US" sz="3200" b="1" dirty="0">
                <a:solidFill>
                  <a:srgbClr val="FFFFFF"/>
                </a:solidFill>
                <a:effectLst>
                  <a:glow rad="266700">
                    <a:schemeClr val="tx1"/>
                  </a:glow>
                </a:effectLst>
              </a:rPr>
              <a:t>"…</a:t>
            </a:r>
            <a:r>
              <a:rPr lang="en-US" sz="3200" b="1" dirty="0">
                <a:solidFill>
                  <a:srgbClr val="FFFF00"/>
                </a:solidFill>
                <a:effectLst>
                  <a:glow rad="266700">
                    <a:schemeClr val="tx1"/>
                  </a:glow>
                </a:effectLst>
              </a:rPr>
              <a:t>Stay away from all believers who live idle lives</a:t>
            </a:r>
            <a:r>
              <a:rPr lang="en-US" sz="3200" b="1" dirty="0">
                <a:solidFill>
                  <a:srgbClr val="FFFFFF"/>
                </a:solidFill>
                <a:effectLst>
                  <a:glow rad="266700">
                    <a:schemeClr val="tx1"/>
                  </a:glow>
                </a:effectLst>
              </a:rPr>
              <a:t> and don</a:t>
            </a:r>
            <a:r>
              <a:rPr lang="fr-FR" sz="3200" b="1" dirty="0">
                <a:solidFill>
                  <a:srgbClr val="FFFFFF"/>
                </a:solidFill>
                <a:effectLst>
                  <a:glow rad="266700">
                    <a:schemeClr val="tx1"/>
                  </a:glow>
                </a:effectLst>
              </a:rPr>
              <a:t>'</a:t>
            </a:r>
            <a:r>
              <a:rPr lang="en-US" sz="3200" b="1" dirty="0">
                <a:solidFill>
                  <a:srgbClr val="FFFFFF"/>
                </a:solidFill>
                <a:effectLst>
                  <a:glow rad="266700">
                    <a:schemeClr val="tx1"/>
                  </a:glow>
                </a:effectLst>
              </a:rPr>
              <a:t>t follow the tradition they received from us" (3:6 </a:t>
            </a:r>
            <a:r>
              <a:rPr lang="en-US" sz="2800" b="1" dirty="0">
                <a:solidFill>
                  <a:srgbClr val="FFFFFF"/>
                </a:solidFill>
                <a:effectLst>
                  <a:glow rad="266700">
                    <a:schemeClr val="tx1"/>
                  </a:glow>
                </a:effectLst>
              </a:rPr>
              <a:t>NLT</a:t>
            </a:r>
            <a:r>
              <a:rPr lang="en-US" sz="3200" b="1" dirty="0">
                <a:solidFill>
                  <a:srgbClr val="FFFFFF"/>
                </a:solidFill>
                <a:effectLst>
                  <a:glow rad="266700">
                    <a:schemeClr val="tx1"/>
                  </a:glow>
                </a:effectLst>
              </a:rPr>
              <a:t>)</a:t>
            </a:r>
          </a:p>
        </p:txBody>
      </p:sp>
      <p:sp>
        <p:nvSpPr>
          <p:cNvPr id="7" name="Title 1"/>
          <p:cNvSpPr txBox="1">
            <a:spLocks/>
          </p:cNvSpPr>
          <p:nvPr/>
        </p:nvSpPr>
        <p:spPr bwMode="auto">
          <a:xfrm>
            <a:off x="-11439" y="4977236"/>
            <a:ext cx="9144000" cy="1887917"/>
          </a:xfrm>
          <a:prstGeom prst="rect">
            <a:avLst/>
          </a:prstGeom>
          <a:no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en-US" sz="3200" b="1" dirty="0">
                <a:solidFill>
                  <a:srgbClr val="FFFFFF"/>
                </a:solidFill>
                <a:effectLst>
                  <a:glow rad="266700">
                    <a:schemeClr val="tx1"/>
                  </a:glow>
                </a:effectLst>
              </a:rPr>
              <a:t>"Even while we were with you, we gave you this command: ‘</a:t>
            </a:r>
            <a:r>
              <a:rPr lang="en-US" sz="3200" b="1" dirty="0">
                <a:solidFill>
                  <a:srgbClr val="FFFF00"/>
                </a:solidFill>
                <a:effectLst>
                  <a:glow rad="266700">
                    <a:schemeClr val="tx1"/>
                  </a:glow>
                </a:effectLst>
              </a:rPr>
              <a:t>Those unwilling to work will not get to eat’</a:t>
            </a:r>
            <a:r>
              <a:rPr lang="en-US" sz="3200" b="1" dirty="0">
                <a:solidFill>
                  <a:srgbClr val="FFFFFF"/>
                </a:solidFill>
                <a:effectLst>
                  <a:glow rad="266700">
                    <a:schemeClr val="tx1"/>
                  </a:glow>
                </a:effectLst>
              </a:rPr>
              <a:t>" (3:10 </a:t>
            </a:r>
            <a:r>
              <a:rPr lang="en-US" sz="2800" b="1" dirty="0">
                <a:solidFill>
                  <a:srgbClr val="FFFFFF"/>
                </a:solidFill>
                <a:effectLst>
                  <a:glow rad="266700">
                    <a:schemeClr val="tx1"/>
                  </a:glow>
                </a:effectLst>
              </a:rPr>
              <a:t>NLT</a:t>
            </a:r>
            <a:r>
              <a:rPr lang="en-US" sz="3200" b="1" dirty="0">
                <a:solidFill>
                  <a:srgbClr val="FFFFFF"/>
                </a:solidFill>
                <a:effectLst>
                  <a:glow rad="266700">
                    <a:schemeClr val="tx1"/>
                  </a:glow>
                </a:effectLst>
              </a:rPr>
              <a:t>)</a:t>
            </a:r>
          </a:p>
        </p:txBody>
      </p:sp>
    </p:spTree>
    <p:extLst>
      <p:ext uri="{BB962C8B-B14F-4D97-AF65-F5344CB8AC3E}">
        <p14:creationId xmlns:p14="http://schemas.microsoft.com/office/powerpoint/2010/main" val="365944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4107102"/>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Yet we hear that some of you are living idle lives, refusing to work and meddling in other people’s business.  </a:t>
            </a:r>
            <a:r>
              <a:rPr lang="en-SG" sz="3200" b="1" baseline="30000" dirty="0">
                <a:effectLst>
                  <a:glow rad="127000">
                    <a:schemeClr val="tx1"/>
                  </a:glow>
                </a:effectLst>
                <a:latin typeface="Arial" charset="0"/>
                <a:ea typeface="ＭＳ Ｐゴシック" charset="0"/>
                <a:cs typeface="ＭＳ Ｐゴシック" charset="0"/>
              </a:rPr>
              <a:t>12</a:t>
            </a:r>
            <a:r>
              <a:rPr lang="en-SG" sz="3200" b="1" dirty="0">
                <a:effectLst>
                  <a:glow rad="127000">
                    <a:schemeClr val="tx1"/>
                  </a:glow>
                </a:effectLst>
                <a:latin typeface="Arial" charset="0"/>
                <a:ea typeface="ＭＳ Ｐゴシック" charset="0"/>
                <a:cs typeface="ＭＳ Ｐゴシック" charset="0"/>
              </a:rPr>
              <a:t>We command such people and urge them in the name of the Lord Jesus Christ to settle down and work to earn their own living.  </a:t>
            </a:r>
            <a:r>
              <a:rPr lang="en-SG" sz="3200" b="1" baseline="30000" dirty="0">
                <a:effectLst>
                  <a:glow rad="127000">
                    <a:schemeClr val="tx1"/>
                  </a:glow>
                </a:effectLst>
                <a:latin typeface="Arial" charset="0"/>
                <a:ea typeface="ＭＳ Ｐゴシック" charset="0"/>
                <a:cs typeface="ＭＳ Ｐゴシック" charset="0"/>
              </a:rPr>
              <a:t>13</a:t>
            </a:r>
            <a:r>
              <a:rPr lang="en-SG" sz="3200" b="1" dirty="0">
                <a:effectLst>
                  <a:glow rad="127000">
                    <a:schemeClr val="tx1"/>
                  </a:glow>
                </a:effectLst>
                <a:latin typeface="Arial" charset="0"/>
                <a:ea typeface="ＭＳ Ｐゴシック" charset="0"/>
                <a:cs typeface="ＭＳ Ｐゴシック" charset="0"/>
              </a:rPr>
              <a:t>As for the rest of you, dear brothers and sisters, never get tired of doing good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3:11-13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226DF8FF-A7EF-E943-A7AB-B04E5B8358F9}"/>
              </a:ext>
            </a:extLst>
          </p:cNvPr>
          <p:cNvSpPr txBox="1">
            <a:spLocks noChangeArrowheads="1"/>
          </p:cNvSpPr>
          <p:nvPr/>
        </p:nvSpPr>
        <p:spPr bwMode="auto">
          <a:xfrm>
            <a:off x="141517" y="4475402"/>
            <a:ext cx="8719457" cy="2012484"/>
          </a:xfrm>
          <a:prstGeom prst="rect">
            <a:avLst/>
          </a:prstGeom>
          <a:solidFill>
            <a:schemeClr val="accent1">
              <a:lumMod val="50000"/>
            </a:schemeClr>
          </a:solid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effectLst>
                  <a:glow rad="127000">
                    <a:schemeClr val="tx1"/>
                  </a:glow>
                </a:effectLst>
                <a:latin typeface="Arial" charset="0"/>
                <a:ea typeface="ＭＳ Ｐゴシック" charset="0"/>
                <a:cs typeface="ＭＳ Ｐゴシック" charset="0"/>
              </a:rPr>
              <a:t> “We hear that some among you are idle. </a:t>
            </a:r>
            <a:br>
              <a:rPr lang="en-US" sz="3200" b="1" kern="0" dirty="0">
                <a:effectLst>
                  <a:glow rad="127000">
                    <a:schemeClr val="tx1"/>
                  </a:glow>
                </a:effectLst>
                <a:latin typeface="Arial" charset="0"/>
                <a:ea typeface="ＭＳ Ｐゴシック" charset="0"/>
                <a:cs typeface="ＭＳ Ｐゴシック" charset="0"/>
              </a:rPr>
            </a:br>
            <a:r>
              <a:rPr lang="en-US" sz="3200" b="1" kern="0" dirty="0">
                <a:effectLst>
                  <a:glow rad="127000">
                    <a:schemeClr val="tx1"/>
                  </a:glow>
                </a:effectLst>
                <a:latin typeface="Arial" charset="0"/>
                <a:ea typeface="ＭＳ Ｐゴシック" charset="0"/>
                <a:cs typeface="ＭＳ Ｐゴシック" charset="0"/>
              </a:rPr>
              <a:t>They are not busy; they are busybodies” </a:t>
            </a:r>
            <a:br>
              <a:rPr lang="en-US" sz="3200" b="1" kern="0" dirty="0">
                <a:effectLst>
                  <a:glow rad="127000">
                    <a:schemeClr val="tx1"/>
                  </a:glow>
                </a:effectLst>
                <a:latin typeface="Arial" charset="0"/>
                <a:ea typeface="ＭＳ Ｐゴシック" charset="0"/>
                <a:cs typeface="ＭＳ Ｐゴシック" charset="0"/>
              </a:rPr>
            </a:br>
            <a:r>
              <a:rPr lang="en-US" sz="3200" b="1" kern="0" dirty="0">
                <a:effectLst>
                  <a:glow rad="127000">
                    <a:schemeClr val="tx1"/>
                  </a:glow>
                </a:effectLst>
                <a:latin typeface="Arial" charset="0"/>
                <a:ea typeface="ＭＳ Ｐゴシック" charset="0"/>
                <a:cs typeface="ＭＳ Ｐゴシック" charset="0"/>
              </a:rPr>
              <a:t>(2 Thess 3:11 </a:t>
            </a:r>
            <a:r>
              <a:rPr lang="en-US" sz="2800" b="1" kern="0" dirty="0">
                <a:effectLst>
                  <a:glow rad="127000">
                    <a:schemeClr val="tx1"/>
                  </a:glow>
                </a:effectLst>
                <a:latin typeface="Arial" charset="0"/>
                <a:ea typeface="ＭＳ Ｐゴシック" charset="0"/>
                <a:cs typeface="ＭＳ Ｐゴシック" charset="0"/>
              </a:rPr>
              <a:t>NIV</a:t>
            </a:r>
            <a:r>
              <a:rPr lang="en-US" sz="3200" b="1"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18822882"/>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138274"/>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Take note of those who refuse to obey what we say in this letter. Stay away from them so they will be ashamed.  </a:t>
            </a:r>
            <a:r>
              <a:rPr lang="en-SG" sz="3200" b="1" baseline="30000" dirty="0">
                <a:effectLst>
                  <a:glow rad="127000">
                    <a:schemeClr val="tx1"/>
                  </a:glow>
                </a:effectLst>
                <a:latin typeface="Arial" charset="0"/>
                <a:ea typeface="ＭＳ Ｐゴシック" charset="0"/>
                <a:cs typeface="ＭＳ Ｐゴシック" charset="0"/>
              </a:rPr>
              <a:t>15</a:t>
            </a:r>
            <a:r>
              <a:rPr lang="en-SG" sz="3200" b="1" dirty="0">
                <a:effectLst>
                  <a:glow rad="127000">
                    <a:schemeClr val="tx1"/>
                  </a:glow>
                </a:effectLst>
                <a:latin typeface="Arial" charset="0"/>
                <a:ea typeface="ＭＳ Ｐゴシック" charset="0"/>
                <a:cs typeface="ＭＳ Ｐゴシック" charset="0"/>
              </a:rPr>
              <a:t>Don’t think of them as enemies, but warn them as you would a brother or sister</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3:14-15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31501425"/>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lide-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2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rPr>
              <a:t>Thess</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3:16 (NLT)</a:t>
            </a:r>
          </a:p>
        </p:txBody>
      </p:sp>
      <p:sp>
        <p:nvSpPr>
          <p:cNvPr id="5" name="Rectangle 4"/>
          <p:cNvSpPr/>
          <p:nvPr/>
        </p:nvSpPr>
        <p:spPr>
          <a:xfrm>
            <a:off x="575056" y="1733213"/>
            <a:ext cx="8026833" cy="1897955"/>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endParaRPr lang="en-US" sz="4400" b="1" baseline="30000" dirty="0">
              <a:solidFill>
                <a:srgbClr val="FFFFFF"/>
              </a:solidFill>
              <a:effectLst>
                <a:glow rad="228600">
                  <a:srgbClr val="000000">
                    <a:satMod val="175000"/>
                  </a:srgbClr>
                </a:glow>
              </a:effectLst>
              <a:latin typeface="Arial" charset="0"/>
              <a:ea typeface="ＭＳ Ｐゴシック" charset="0"/>
            </a:endParaRPr>
          </a:p>
          <a:p>
            <a:pPr algn="ctr" fontAlgn="base">
              <a:spcBef>
                <a:spcPct val="0"/>
              </a:spcBef>
              <a:spcAft>
                <a:spcPct val="0"/>
              </a:spcAft>
            </a:pPr>
            <a:r>
              <a:rPr lang="en-US" sz="4400" b="1" baseline="30000" dirty="0">
                <a:solidFill>
                  <a:srgbClr val="FFFFFF"/>
                </a:solidFill>
                <a:effectLst>
                  <a:glow rad="228600">
                    <a:srgbClr val="000000">
                      <a:satMod val="175000"/>
                    </a:srgbClr>
                  </a:glow>
                </a:effectLst>
                <a:latin typeface="Arial" charset="0"/>
                <a:ea typeface="ＭＳ Ｐゴシック" charset="0"/>
              </a:rPr>
              <a:t> Now may the Lord of peace himself give you his peace at all times and in every situation. The Lord be with you all.</a:t>
            </a:r>
          </a:p>
        </p:txBody>
      </p:sp>
      <p:sp>
        <p:nvSpPr>
          <p:cNvPr id="7" name="Rectangle 6">
            <a:extLst>
              <a:ext uri="{FF2B5EF4-FFF2-40B4-BE49-F238E27FC236}">
                <a16:creationId xmlns:a16="http://schemas.microsoft.com/office/drawing/2014/main" id="{2144DC15-4405-854A-966D-F65655DF156F}"/>
              </a:ext>
            </a:extLst>
          </p:cNvPr>
          <p:cNvSpPr/>
          <p:nvPr/>
        </p:nvSpPr>
        <p:spPr>
          <a:xfrm>
            <a:off x="163218" y="606717"/>
            <a:ext cx="8392450" cy="83099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charset="0"/>
                <a:ea typeface="ＭＳ Ｐゴシック" charset="0"/>
              </a:rPr>
              <a:t>Benediction</a:t>
            </a:r>
          </a:p>
        </p:txBody>
      </p:sp>
    </p:spTree>
    <p:extLst>
      <p:ext uri="{BB962C8B-B14F-4D97-AF65-F5344CB8AC3E}">
        <p14:creationId xmlns:p14="http://schemas.microsoft.com/office/powerpoint/2010/main" val="32077589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107102"/>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Capitals" pitchFamily="2" charset="0"/>
                <a:ea typeface="ＭＳ Ｐゴシック" charset="0"/>
                <a:cs typeface="ＭＳ Ｐゴシック" charset="0"/>
              </a:rPr>
              <a:t>Here is my greeting in my own handwriting: Paul. I do this in all my letters to prove they are from me.</a:t>
            </a:r>
            <a:br>
              <a:rPr lang="en-SG" sz="3200" b="1" dirty="0">
                <a:effectLst>
                  <a:glow rad="127000">
                    <a:schemeClr val="tx1"/>
                  </a:glow>
                </a:effectLst>
                <a:latin typeface="Capitals" pitchFamily="2" charset="0"/>
                <a:ea typeface="ＭＳ Ｐゴシック" charset="0"/>
                <a:cs typeface="ＭＳ Ｐゴシック" charset="0"/>
              </a:rPr>
            </a:br>
            <a:br>
              <a:rPr lang="en-SG" sz="3200" b="1" dirty="0">
                <a:effectLst>
                  <a:glow rad="127000">
                    <a:schemeClr val="tx1"/>
                  </a:glow>
                </a:effectLst>
                <a:latin typeface="Capitals" pitchFamily="2" charset="0"/>
                <a:ea typeface="ＭＳ Ｐゴシック" charset="0"/>
                <a:cs typeface="ＭＳ Ｐゴシック" charset="0"/>
              </a:rPr>
            </a:br>
            <a:r>
              <a:rPr lang="en-SG" sz="3200" b="1" dirty="0">
                <a:effectLst>
                  <a:glow rad="127000">
                    <a:schemeClr val="tx1"/>
                  </a:glow>
                </a:effectLst>
                <a:latin typeface="Capitals" pitchFamily="2" charset="0"/>
                <a:ea typeface="ＭＳ Ｐゴシック" charset="0"/>
                <a:cs typeface="ＭＳ Ｐゴシック" charset="0"/>
              </a:rPr>
              <a:t> </a:t>
            </a:r>
            <a:r>
              <a:rPr lang="en-SG" sz="3200" b="1" baseline="30000" dirty="0">
                <a:effectLst>
                  <a:glow rad="127000">
                    <a:schemeClr val="tx1"/>
                  </a:glow>
                </a:effectLst>
                <a:latin typeface="Arial" charset="0"/>
                <a:ea typeface="ＭＳ Ｐゴシック" charset="0"/>
                <a:cs typeface="ＭＳ Ｐゴシック" charset="0"/>
              </a:rPr>
              <a:t>18</a:t>
            </a:r>
            <a:r>
              <a:rPr lang="en-SG" sz="3200" b="1" dirty="0">
                <a:effectLst>
                  <a:glow rad="127000">
                    <a:schemeClr val="tx1"/>
                  </a:glow>
                </a:effectLst>
                <a:latin typeface="Arial" charset="0"/>
                <a:ea typeface="ＭＳ Ｐゴシック" charset="0"/>
                <a:cs typeface="ＭＳ Ｐゴシック" charset="0"/>
              </a:rPr>
              <a:t>May the grace of our Lord Jesus Christ be with you all</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3:17-18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5253523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422400" y="558799"/>
            <a:ext cx="7721599" cy="1739905"/>
          </a:xfrm>
          <a:effectLst/>
          <a:extLst/>
        </p:spPr>
        <p:txBody>
          <a:bodyPr/>
          <a:lstStyle/>
          <a:p>
            <a:pPr>
              <a:defRPr/>
            </a:pPr>
            <a:r>
              <a:rPr lang="en-SG" sz="4800" b="1" dirty="0">
                <a:solidFill>
                  <a:schemeClr val="tx2"/>
                </a:solidFill>
                <a:effectLst>
                  <a:glow rad="127000">
                    <a:schemeClr val="bg1"/>
                  </a:glow>
                </a:effectLst>
                <a:latin typeface="Arial" charset="0"/>
                <a:ea typeface="ＭＳ Ｐゴシック" charset="0"/>
                <a:cs typeface="ＭＳ Ｐゴシック" charset="0"/>
              </a:rPr>
              <a:t>Waiting with discipline cultivates responsibility</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SG" sz="2400" b="1" kern="0" dirty="0">
                <a:solidFill>
                  <a:schemeClr val="tx2"/>
                </a:solidFill>
                <a:effectLst>
                  <a:glow rad="127000">
                    <a:schemeClr val="bg1"/>
                  </a:glow>
                </a:effectLst>
                <a:latin typeface="Arial" charset="0"/>
                <a:ea typeface="ＭＳ Ｐゴシック" charset="0"/>
                <a:cs typeface="ＭＳ Ｐゴシック" charset="0"/>
              </a:rPr>
              <a:t>Charles R. Swindoll, </a:t>
            </a:r>
            <a:r>
              <a:rPr lang="en-SG" sz="2400" b="1" i="1" kern="0" dirty="0">
                <a:solidFill>
                  <a:schemeClr val="tx2"/>
                </a:solidFill>
                <a:effectLst>
                  <a:glow rad="127000">
                    <a:schemeClr val="bg1"/>
                  </a:glow>
                </a:effectLst>
                <a:latin typeface="Arial" charset="0"/>
                <a:ea typeface="ＭＳ Ｐゴシック" charset="0"/>
                <a:cs typeface="ＭＳ Ｐゴシック" charset="0"/>
              </a:rPr>
              <a:t>Steadfast Christianity</a:t>
            </a:r>
            <a:r>
              <a:rPr lang="en-SG" sz="2400" b="1" kern="0" dirty="0">
                <a:solidFill>
                  <a:schemeClr val="tx2"/>
                </a:solidFill>
                <a:effectLst>
                  <a:glow rad="127000">
                    <a:schemeClr val="bg1"/>
                  </a:glow>
                </a:effectLst>
                <a:latin typeface="Arial" charset="0"/>
                <a:ea typeface="ＭＳ Ｐゴシック" charset="0"/>
                <a:cs typeface="ＭＳ Ｐゴシック" charset="0"/>
              </a:rPr>
              <a:t>, 3</a:t>
            </a:r>
            <a:endParaRPr lang="en-US" sz="24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74896960"/>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a:ex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does God </a:t>
            </a:r>
            <a:r>
              <a:rPr lang="en-SG" sz="4800" b="1" dirty="0">
                <a:solidFill>
                  <a:srgbClr val="FFFF00"/>
                </a:solidFill>
                <a:effectLst>
                  <a:glow rad="127000">
                    <a:schemeClr val="tx1"/>
                  </a:glow>
                </a:effectLst>
                <a:latin typeface="Arial" charset="0"/>
                <a:ea typeface="ＭＳ Ｐゴシック" charset="0"/>
                <a:cs typeface="ＭＳ Ｐゴシック" charset="0"/>
              </a:rPr>
              <a:t>affirm</a:t>
            </a:r>
            <a:r>
              <a:rPr lang="en-SG" sz="4800" b="1" dirty="0">
                <a:effectLst>
                  <a:glow rad="127000">
                    <a:schemeClr val="tx1"/>
                  </a:glow>
                </a:effectLst>
                <a:latin typeface="Arial" charset="0"/>
                <a:ea typeface="ＭＳ Ｐゴシック" charset="0"/>
                <a:cs typeface="ＭＳ Ｐゴシック" charset="0"/>
              </a:rPr>
              <a:t> us when we face tough times</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342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a:extLst/>
        </p:spPr>
        <p:txBody>
          <a:bodyPr/>
          <a:lstStyle/>
          <a:p>
            <a:pPr>
              <a:defRPr/>
            </a:pPr>
            <a:r>
              <a:rPr lang="en-US" sz="5400" b="1" dirty="0">
                <a:effectLst>
                  <a:glow>
                    <a:schemeClr val="tx1"/>
                  </a:glow>
                </a:effectLst>
                <a:latin typeface="Arial" charset="0"/>
                <a:ea typeface="ＭＳ Ｐゴシック" charset="0"/>
                <a:cs typeface="ＭＳ Ｐゴシック" charset="0"/>
              </a:rPr>
              <a:t>God affirms </a:t>
            </a:r>
            <a:r>
              <a:rPr lang="en-US" sz="5400" b="1" dirty="0">
                <a:solidFill>
                  <a:srgbClr val="FFFF00"/>
                </a:solidFill>
                <a:effectLst>
                  <a:glow>
                    <a:schemeClr val="tx1"/>
                  </a:glow>
                </a:effectLst>
                <a:latin typeface="Arial" charset="0"/>
                <a:ea typeface="ＭＳ Ｐゴシック" charset="0"/>
                <a:cs typeface="ＭＳ Ｐゴシック" charset="0"/>
              </a:rPr>
              <a:t>holistically</a:t>
            </a:r>
            <a:r>
              <a:rPr lang="en-US" sz="5400" b="1" dirty="0">
                <a:effectLst>
                  <a:glow>
                    <a:schemeClr val="tx1"/>
                  </a:glow>
                </a:effectLst>
                <a:latin typeface="Arial" charset="0"/>
                <a:ea typeface="ＭＳ Ｐゴシック" charset="0"/>
                <a:cs typeface="ＭＳ Ｐゴシック" charset="0"/>
              </a:rPr>
              <a:t> </a:t>
            </a:r>
            <a:br>
              <a:rPr lang="en-US" sz="3600" b="1" dirty="0">
                <a:effectLst>
                  <a:glow>
                    <a:schemeClr val="tx1"/>
                  </a:glow>
                </a:effectLst>
                <a:latin typeface="Arial" charset="0"/>
                <a:ea typeface="ＭＳ Ｐゴシック" charset="0"/>
                <a:cs typeface="ＭＳ Ｐゴシック" charset="0"/>
              </a:rPr>
            </a:br>
            <a:r>
              <a:rPr lang="en-US" sz="3600" b="1" dirty="0">
                <a:effectLst>
                  <a:glow>
                    <a:schemeClr val="tx1"/>
                  </a:glow>
                </a:effectLst>
                <a:latin typeface="Arial" charset="0"/>
                <a:ea typeface="ＭＳ Ｐゴシック" charset="0"/>
                <a:cs typeface="ＭＳ Ｐゴシック" charset="0"/>
              </a:rPr>
              <a:t>(Main Idea of 2 Thessalonians)</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Emotions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1</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Theology</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2</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6" name="Rectangle 2"/>
          <p:cNvSpPr txBox="1">
            <a:spLocks noChangeArrowheads="1"/>
          </p:cNvSpPr>
          <p:nvPr/>
        </p:nvSpPr>
        <p:spPr bwMode="auto">
          <a:xfrm>
            <a:off x="668461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Practice</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3</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kern="0" dirty="0">
                <a:effectLst>
                  <a:glow rad="876300">
                    <a:schemeClr val="tx1"/>
                  </a:glow>
                </a:effectLst>
                <a:latin typeface="Arial" charset="0"/>
                <a:ea typeface="ＭＳ Ｐゴシック" charset="0"/>
                <a:cs typeface="ＭＳ Ｐゴシック" charset="0"/>
              </a:rPr>
              <a:t>How God affirms…</a:t>
            </a:r>
          </a:p>
        </p:txBody>
      </p:sp>
      <p:pic>
        <p:nvPicPr>
          <p:cNvPr id="422914" name="Picture 2" descr="http://headhearthand.org/uploads/2014/02/hhh-footer.png">
            <a:extLst>
              <a:ext uri="{FF2B5EF4-FFF2-40B4-BE49-F238E27FC236}">
                <a16:creationId xmlns:a16="http://schemas.microsoft.com/office/drawing/2014/main" id="{21E2835A-0999-EC46-960F-DDF0EF5903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246"/>
          <a:stretch/>
        </p:blipFill>
        <p:spPr bwMode="auto">
          <a:xfrm>
            <a:off x="3906425" y="-6423"/>
            <a:ext cx="228237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headhearthand.org/uploads/2014/02/hhh-footer.png">
            <a:extLst>
              <a:ext uri="{FF2B5EF4-FFF2-40B4-BE49-F238E27FC236}">
                <a16:creationId xmlns:a16="http://schemas.microsoft.com/office/drawing/2014/main" id="{EC09E490-3BAF-A348-8ECF-C81403D980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606"/>
          <a:stretch/>
        </p:blipFill>
        <p:spPr bwMode="auto">
          <a:xfrm>
            <a:off x="6782536" y="-6423"/>
            <a:ext cx="2101296"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headhearthand.org/uploads/2014/02/hhh-footer.png">
            <a:extLst>
              <a:ext uri="{FF2B5EF4-FFF2-40B4-BE49-F238E27FC236}">
                <a16:creationId xmlns:a16="http://schemas.microsoft.com/office/drawing/2014/main" id="{5E23497F-C946-8344-9A9E-8F4FA75FCE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97" r="27028"/>
          <a:stretch/>
        </p:blipFill>
        <p:spPr bwMode="auto">
          <a:xfrm>
            <a:off x="39974" y="-6423"/>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620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29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7A2A361-C57F-C247-BCAE-5B1C60192B35}"/>
              </a:ext>
            </a:extLst>
          </p:cNvPr>
          <p:cNvGrpSpPr/>
          <p:nvPr/>
        </p:nvGrpSpPr>
        <p:grpSpPr>
          <a:xfrm>
            <a:off x="595313" y="0"/>
            <a:ext cx="8360001" cy="6858000"/>
            <a:chOff x="595313" y="0"/>
            <a:chExt cx="8360001" cy="6858000"/>
          </a:xfrm>
        </p:grpSpPr>
        <p:pic>
          <p:nvPicPr>
            <p:cNvPr id="380930" name="Picture 2" descr="Related image">
              <a:extLst>
                <a:ext uri="{FF2B5EF4-FFF2-40B4-BE49-F238E27FC236}">
                  <a16:creationId xmlns:a16="http://schemas.microsoft.com/office/drawing/2014/main" id="{D2266898-180D-DB48-ACFD-19CFE278B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0"/>
              <a:ext cx="7951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a:extLst>
                <a:ext uri="{FF2B5EF4-FFF2-40B4-BE49-F238E27FC236}">
                  <a16:creationId xmlns:a16="http://schemas.microsoft.com/office/drawing/2014/main" id="{DACE5918-A16A-5D47-B1B6-69E7ADBDB6E1}"/>
                </a:ext>
              </a:extLst>
            </p:cNvPr>
            <p:cNvSpPr/>
            <p:nvPr/>
          </p:nvSpPr>
          <p:spPr bwMode="auto">
            <a:xfrm>
              <a:off x="4441371" y="551543"/>
              <a:ext cx="4513943" cy="1857828"/>
            </a:xfrm>
            <a:prstGeom prst="wedgeRoundRectCallout">
              <a:avLst>
                <a:gd name="adj1" fmla="val -44627"/>
                <a:gd name="adj2" fmla="val 92188"/>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41371" y="626835"/>
            <a:ext cx="4513943" cy="1707243"/>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 don’t deserve self-esteem</a:t>
            </a:r>
          </a:p>
        </p:txBody>
      </p:sp>
    </p:spTree>
    <p:extLst>
      <p:ext uri="{BB962C8B-B14F-4D97-AF65-F5344CB8AC3E}">
        <p14:creationId xmlns:p14="http://schemas.microsoft.com/office/powerpoint/2010/main" val="412799458"/>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 </a:t>
            </a:r>
            <a:r>
              <a:rPr lang="en-SG" sz="3600" b="1" i="1" dirty="0">
                <a:effectLst>
                  <a:glow rad="127000">
                    <a:schemeClr val="tx1"/>
                  </a:glow>
                </a:effectLst>
                <a:latin typeface="Arial" charset="0"/>
                <a:ea typeface="ＭＳ Ｐゴシック" charset="0"/>
                <a:cs typeface="ＭＳ Ｐゴシック" charset="0"/>
              </a:rPr>
              <a:t>Emotionally: </a:t>
            </a:r>
            <a:r>
              <a:rPr lang="en-SG" sz="3600" b="1" dirty="0">
                <a:effectLst>
                  <a:glow rad="127000">
                    <a:schemeClr val="tx1"/>
                  </a:glow>
                </a:effectLst>
                <a:latin typeface="Arial" charset="0"/>
                <a:ea typeface="ＭＳ Ｐゴシック" charset="0"/>
                <a:cs typeface="ＭＳ Ｐゴシック" charset="0"/>
              </a:rPr>
              <a:t>God gives </a:t>
            </a:r>
            <a:r>
              <a:rPr lang="en-SG" sz="3600" b="1" dirty="0">
                <a:solidFill>
                  <a:srgbClr val="FFFF00"/>
                </a:solidFill>
                <a:effectLst>
                  <a:glow rad="127000">
                    <a:schemeClr val="tx1"/>
                  </a:glow>
                </a:effectLst>
                <a:latin typeface="Arial" charset="0"/>
                <a:ea typeface="ＭＳ Ｐゴシック" charset="0"/>
                <a:cs typeface="ＭＳ Ｐゴシック" charset="0"/>
              </a:rPr>
              <a:t>perseverance</a:t>
            </a:r>
            <a:r>
              <a:rPr lang="en-SG" sz="3600" b="1" dirty="0">
                <a:effectLst>
                  <a:glow rad="127000">
                    <a:schemeClr val="tx1"/>
                  </a:glow>
                </a:effectLst>
                <a:latin typeface="Arial" charset="0"/>
                <a:ea typeface="ＭＳ Ｐゴシック" charset="0"/>
                <a:cs typeface="ＭＳ Ｐゴシック" charset="0"/>
              </a:rPr>
              <a:t> to bring maturity (2 Thess 1).</a:t>
            </a:r>
            <a:endParaRPr lang="en-US" sz="3600" b="1" dirty="0">
              <a:effectLst>
                <a:glow rad="127000">
                  <a:schemeClr val="tx1"/>
                </a:glow>
              </a:effectLst>
              <a:latin typeface="Arial"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pic>
        <p:nvPicPr>
          <p:cNvPr id="7" name="Picture 2" descr="http://headhearthand.org/uploads/2014/02/hhh-footer.png">
            <a:extLst>
              <a:ext uri="{FF2B5EF4-FFF2-40B4-BE49-F238E27FC236}">
                <a16:creationId xmlns:a16="http://schemas.microsoft.com/office/drawing/2014/main" id="{D7E13B42-E9BA-574B-8AAC-581ED4DB4E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97" r="27028"/>
          <a:stretch/>
        </p:blipFill>
        <p:spPr bwMode="auto">
          <a:xfrm>
            <a:off x="-366426" y="4250612"/>
            <a:ext cx="3272710" cy="2735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8486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II. </a:t>
            </a:r>
            <a:r>
              <a:rPr lang="en-SG" sz="3600" b="1" i="1" dirty="0">
                <a:effectLst>
                  <a:glow rad="127000">
                    <a:schemeClr val="tx1"/>
                  </a:glow>
                </a:effectLst>
                <a:latin typeface="Arial" charset="0"/>
                <a:ea typeface="ＭＳ Ｐゴシック" charset="0"/>
                <a:cs typeface="ＭＳ Ｐゴシック" charset="0"/>
              </a:rPr>
              <a:t>Theologically: </a:t>
            </a:r>
            <a:r>
              <a:rPr lang="en-SG" sz="3600" b="1" dirty="0">
                <a:effectLst>
                  <a:glow rad="127000">
                    <a:schemeClr val="tx1"/>
                  </a:glow>
                </a:effectLst>
                <a:latin typeface="Arial" charset="0"/>
                <a:ea typeface="ＭＳ Ｐゴシック" charset="0"/>
                <a:cs typeface="ＭＳ Ｐゴシック" charset="0"/>
              </a:rPr>
              <a:t>God gives us </a:t>
            </a:r>
            <a:r>
              <a:rPr lang="en-SG" sz="3600" b="1" dirty="0">
                <a:solidFill>
                  <a:srgbClr val="FFFF00"/>
                </a:solidFill>
                <a:effectLst>
                  <a:glow rad="127000">
                    <a:schemeClr val="tx1"/>
                  </a:glow>
                </a:effectLst>
                <a:latin typeface="Arial" charset="0"/>
                <a:ea typeface="ＭＳ Ｐゴシック" charset="0"/>
                <a:cs typeface="ＭＳ Ｐゴシック" charset="0"/>
              </a:rPr>
              <a:t>truth</a:t>
            </a:r>
            <a:r>
              <a:rPr lang="en-SG" sz="3600" b="1" dirty="0">
                <a:effectLst>
                  <a:glow rad="127000">
                    <a:schemeClr val="tx1"/>
                  </a:glow>
                </a:effectLst>
                <a:latin typeface="Arial" charset="0"/>
                <a:ea typeface="ＭＳ Ｐゴシック" charset="0"/>
                <a:cs typeface="ＭＳ Ｐゴシック" charset="0"/>
              </a:rPr>
              <a:t> </a:t>
            </a:r>
            <a:br>
              <a:rPr lang="en-SG" sz="3600" b="1" dirty="0">
                <a:effectLst>
                  <a:glow rad="127000">
                    <a:schemeClr val="tx1"/>
                  </a:glow>
                </a:effectLst>
                <a:latin typeface="Arial" charset="0"/>
                <a:ea typeface="ＭＳ Ｐゴシック" charset="0"/>
                <a:cs typeface="ＭＳ Ｐゴシック" charset="0"/>
              </a:rPr>
            </a:br>
            <a:r>
              <a:rPr lang="en-SG" sz="3600" b="1" dirty="0">
                <a:effectLst>
                  <a:glow rad="127000">
                    <a:schemeClr val="tx1"/>
                  </a:glow>
                </a:effectLst>
                <a:latin typeface="Arial" charset="0"/>
                <a:ea typeface="ＭＳ Ｐゴシック" charset="0"/>
                <a:cs typeface="ＭＳ Ｐゴシック" charset="0"/>
              </a:rPr>
              <a:t>to bring stability (2 Thess 2).</a:t>
            </a:r>
            <a:endParaRPr lang="en-US" sz="3600" b="1" dirty="0">
              <a:effectLst>
                <a:glow rad="127000">
                  <a:schemeClr val="tx1"/>
                </a:glow>
              </a:effectLst>
              <a:latin typeface="Arial"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headhearthand.org/uploads/2014/02/hhh-footer.png">
            <a:extLst>
              <a:ext uri="{FF2B5EF4-FFF2-40B4-BE49-F238E27FC236}">
                <a16:creationId xmlns:a16="http://schemas.microsoft.com/office/drawing/2014/main" id="{C425AED0-DD1A-2F48-9B75-2FA55362A5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0246"/>
          <a:stretch/>
        </p:blipFill>
        <p:spPr bwMode="auto">
          <a:xfrm>
            <a:off x="3558082" y="1212777"/>
            <a:ext cx="2282371"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17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6" name="Picture 6" descr="http://wolc.com/monkimage.php?mediaDirectory=mediafiles&amp;mediaId=4031468&amp;fileName=lenten-midday-prayer-2016-rectangle-0-0-1019-679.jpg">
            <a:extLst>
              <a:ext uri="{FF2B5EF4-FFF2-40B4-BE49-F238E27FC236}">
                <a16:creationId xmlns:a16="http://schemas.microsoft.com/office/drawing/2014/main" id="{4FCCD8D5-BCEA-6141-B555-F14CE5B18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5695"/>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405911"/>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III. </a:t>
            </a:r>
            <a:r>
              <a:rPr lang="en-SG" sz="3600" b="1" dirty="0">
                <a:effectLst>
                  <a:glow rad="127000">
                    <a:schemeClr val="tx1"/>
                  </a:glow>
                </a:effectLst>
                <a:latin typeface="Arial" charset="0"/>
                <a:ea typeface="ＭＳ Ｐゴシック" charset="0"/>
                <a:cs typeface="ＭＳ Ｐゴシック" charset="0"/>
              </a:rPr>
              <a:t>Practically: God cultivates </a:t>
            </a:r>
            <a:r>
              <a:rPr lang="en-SG" sz="3600" b="1" dirty="0">
                <a:solidFill>
                  <a:srgbClr val="FFFF00"/>
                </a:solidFill>
                <a:effectLst>
                  <a:glow rad="127000">
                    <a:schemeClr val="tx1"/>
                  </a:glow>
                </a:effectLst>
                <a:latin typeface="Arial" charset="0"/>
                <a:ea typeface="ＭＳ Ｐゴシック" charset="0"/>
                <a:cs typeface="ＭＳ Ｐゴシック" charset="0"/>
              </a:rPr>
              <a:t>discipline</a:t>
            </a:r>
            <a:r>
              <a:rPr lang="en-SG" sz="3600" b="1" dirty="0">
                <a:effectLst>
                  <a:glow rad="127000">
                    <a:schemeClr val="tx1"/>
                  </a:glow>
                </a:effectLst>
                <a:latin typeface="Arial" charset="0"/>
                <a:ea typeface="ＭＳ Ｐゴシック" charset="0"/>
                <a:cs typeface="ＭＳ Ｐゴシック" charset="0"/>
              </a:rPr>
              <a:t> in us to build responsibility (2 Thess 3).</a:t>
            </a:r>
            <a:br>
              <a:rPr lang="en-SG" sz="3600" b="1" dirty="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pic>
        <p:nvPicPr>
          <p:cNvPr id="7" name="Picture 2" descr="http://headhearthand.org/uploads/2014/02/hhh-footer.png">
            <a:extLst>
              <a:ext uri="{FF2B5EF4-FFF2-40B4-BE49-F238E27FC236}">
                <a16:creationId xmlns:a16="http://schemas.microsoft.com/office/drawing/2014/main" id="{15496604-EFD5-1C4A-8378-99E033BBA4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606"/>
          <a:stretch/>
        </p:blipFill>
        <p:spPr bwMode="auto">
          <a:xfrm>
            <a:off x="6797050" y="1561120"/>
            <a:ext cx="2101296"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42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71714" name="Picture 2" descr="https://www.livingallin.biz/wp-content/uploads/2017/03/Words-of-Affirmation-600x300.png">
            <a:extLst>
              <a:ext uri="{FF2B5EF4-FFF2-40B4-BE49-F238E27FC236}">
                <a16:creationId xmlns:a16="http://schemas.microsoft.com/office/drawing/2014/main" id="{12841B02-CCD1-0647-9049-BF6F0D384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9" y="1181100"/>
            <a:ext cx="9210676" cy="460533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511294"/>
            <a:ext cx="9143999" cy="1080120"/>
          </a:xfrm>
          <a:effectLst/>
          <a:extLst/>
        </p:spPr>
        <p:txBody>
          <a:bodyPr/>
          <a:lstStyle/>
          <a:p>
            <a:pPr>
              <a:defRPr/>
            </a:pPr>
            <a:r>
              <a:rPr lang="en-US" sz="5400" b="1" dirty="0">
                <a:solidFill>
                  <a:schemeClr val="tx2"/>
                </a:solidFill>
                <a:effectLst>
                  <a:glow rad="127000">
                    <a:schemeClr val="bg1"/>
                  </a:glow>
                </a:effectLst>
                <a:latin typeface="Arial" charset="0"/>
                <a:ea typeface="ＭＳ Ｐゴシック" charset="0"/>
                <a:cs typeface="ＭＳ Ｐゴシック" charset="0"/>
              </a:rPr>
              <a:t>Words of Affirmation</a:t>
            </a:r>
          </a:p>
        </p:txBody>
      </p:sp>
    </p:spTree>
    <p:extLst>
      <p:ext uri="{BB962C8B-B14F-4D97-AF65-F5344CB8AC3E}">
        <p14:creationId xmlns:p14="http://schemas.microsoft.com/office/powerpoint/2010/main" val="4067330312"/>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737920"/>
            <a:ext cx="9144000" cy="6096000"/>
          </a:xfrm>
          <a:prstGeom prst="rect">
            <a:avLst/>
          </a:prstGeom>
        </p:spPr>
      </p:pic>
      <p:sp>
        <p:nvSpPr>
          <p:cNvPr id="900098" name="Rectangle 2"/>
          <p:cNvSpPr>
            <a:spLocks noGrp="1" noChangeArrowheads="1"/>
          </p:cNvSpPr>
          <p:nvPr>
            <p:ph type="ctrTitle"/>
          </p:nvPr>
        </p:nvSpPr>
        <p:spPr>
          <a:xfrm>
            <a:off x="0" y="29469"/>
            <a:ext cx="9144000" cy="1159721"/>
          </a:xfrm>
          <a:solidFill>
            <a:srgbClr val="000000"/>
          </a:solidFill>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Sister Mrosla</a:t>
            </a:r>
            <a:r>
              <a:rPr lang="mr-IN"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Third Grade Class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St. Mary</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School in Morris, Minnesota</a:t>
            </a:r>
          </a:p>
        </p:txBody>
      </p:sp>
    </p:spTree>
    <p:extLst>
      <p:ext uri="{BB962C8B-B14F-4D97-AF65-F5344CB8AC3E}">
        <p14:creationId xmlns:p14="http://schemas.microsoft.com/office/powerpoint/2010/main" val="1398355858"/>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89189" y="859196"/>
            <a:ext cx="3810000" cy="5715000"/>
          </a:xfrm>
          <a:prstGeom prst="rect">
            <a:avLst/>
          </a:prstGeom>
        </p:spPr>
      </p:pic>
      <p:sp>
        <p:nvSpPr>
          <p:cNvPr id="900098" name="Rectangle 2"/>
          <p:cNvSpPr>
            <a:spLocks noGrp="1" noChangeArrowheads="1"/>
          </p:cNvSpPr>
          <p:nvPr>
            <p:ph type="ctrTitle"/>
          </p:nvPr>
        </p:nvSpPr>
        <p:spPr>
          <a:xfrm>
            <a:off x="0" y="29469"/>
            <a:ext cx="4394361" cy="1361279"/>
          </a:xfrm>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Helen P. Mrosla</a:t>
            </a:r>
          </a:p>
        </p:txBody>
      </p:sp>
      <p:sp>
        <p:nvSpPr>
          <p:cNvPr id="5" name="Rectangle 2"/>
          <p:cNvSpPr txBox="1">
            <a:spLocks noChangeArrowheads="1"/>
          </p:cNvSpPr>
          <p:nvPr/>
        </p:nvSpPr>
        <p:spPr bwMode="auto">
          <a:xfrm>
            <a:off x="4749639" y="29469"/>
            <a:ext cx="4394361" cy="136127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 Eklund</a:t>
            </a:r>
          </a:p>
        </p:txBody>
      </p:sp>
      <p:pic>
        <p:nvPicPr>
          <p:cNvPr id="3" name="Picture 2"/>
          <p:cNvPicPr>
            <a:picLocks noChangeAspect="1"/>
          </p:cNvPicPr>
          <p:nvPr/>
        </p:nvPicPr>
        <p:blipFill>
          <a:blip r:embed="rId4"/>
          <a:stretch>
            <a:fillRect/>
          </a:stretch>
        </p:blipFill>
        <p:spPr>
          <a:xfrm>
            <a:off x="4527905" y="1390748"/>
            <a:ext cx="4424344" cy="5046780"/>
          </a:xfrm>
          <a:prstGeom prst="rect">
            <a:avLst/>
          </a:prstGeom>
        </p:spPr>
      </p:pic>
    </p:spTree>
    <p:extLst>
      <p:ext uri="{BB962C8B-B14F-4D97-AF65-F5344CB8AC3E}">
        <p14:creationId xmlns:p14="http://schemas.microsoft.com/office/powerpoint/2010/main" val="1824001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Mark Eklund</a:t>
            </a:r>
          </a:p>
        </p:txBody>
      </p:sp>
      <p:pic>
        <p:nvPicPr>
          <p:cNvPr id="3" name="Picture 2"/>
          <p:cNvPicPr>
            <a:picLocks noChangeAspect="1"/>
          </p:cNvPicPr>
          <p:nvPr/>
        </p:nvPicPr>
        <p:blipFill>
          <a:blip r:embed="rId3"/>
          <a:stretch>
            <a:fillRect/>
          </a:stretch>
        </p:blipFill>
        <p:spPr>
          <a:xfrm>
            <a:off x="2095500" y="774700"/>
            <a:ext cx="4940300" cy="6083300"/>
          </a:xfrm>
          <a:prstGeom prst="rect">
            <a:avLst/>
          </a:prstGeom>
        </p:spPr>
      </p:pic>
    </p:spTree>
    <p:extLst>
      <p:ext uri="{BB962C8B-B14F-4D97-AF65-F5344CB8AC3E}">
        <p14:creationId xmlns:p14="http://schemas.microsoft.com/office/powerpoint/2010/main" val="3489340671"/>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58291"/>
            <a:ext cx="9070975" cy="1143000"/>
          </a:xfrm>
        </p:spPr>
        <p:txBody>
          <a:bodyPr/>
          <a:lstStyle/>
          <a:p>
            <a:r>
              <a:rPr lang="en-US" b="1" dirty="0"/>
              <a:t>How ‘bout you?</a:t>
            </a:r>
          </a:p>
        </p:txBody>
      </p:sp>
    </p:spTree>
    <p:extLst>
      <p:ext uri="{BB962C8B-B14F-4D97-AF65-F5344CB8AC3E}">
        <p14:creationId xmlns:p14="http://schemas.microsoft.com/office/powerpoint/2010/main" val="379834213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928043752"/>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1254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D380A2-6B7A-0641-98A3-5D1E8B7C336C}"/>
              </a:ext>
            </a:extLst>
          </p:cNvPr>
          <p:cNvGrpSpPr/>
          <p:nvPr/>
        </p:nvGrpSpPr>
        <p:grpSpPr>
          <a:xfrm>
            <a:off x="0" y="201613"/>
            <a:ext cx="9144000" cy="6453187"/>
            <a:chOff x="0" y="201613"/>
            <a:chExt cx="9144000" cy="6453187"/>
          </a:xfrm>
        </p:grpSpPr>
        <p:pic>
          <p:nvPicPr>
            <p:cNvPr id="379906" name="Picture 2" descr="Related image">
              <a:extLst>
                <a:ext uri="{FF2B5EF4-FFF2-40B4-BE49-F238E27FC236}">
                  <a16:creationId xmlns:a16="http://schemas.microsoft.com/office/drawing/2014/main" id="{14D4F1F6-A60D-1E4E-B1D1-88D7B3E2D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613"/>
              <a:ext cx="9144000" cy="645318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5E166F0-0240-7B48-A4BC-23E065E218B7}"/>
                </a:ext>
              </a:extLst>
            </p:cNvPr>
            <p:cNvGrpSpPr/>
            <p:nvPr/>
          </p:nvGrpSpPr>
          <p:grpSpPr>
            <a:xfrm>
              <a:off x="231819" y="633492"/>
              <a:ext cx="5550793" cy="5563672"/>
              <a:chOff x="231819" y="633492"/>
              <a:chExt cx="5550793" cy="5563672"/>
            </a:xfrm>
          </p:grpSpPr>
          <p:pic>
            <p:nvPicPr>
              <p:cNvPr id="4" name="Picture 2" descr="Related image">
                <a:extLst>
                  <a:ext uri="{FF2B5EF4-FFF2-40B4-BE49-F238E27FC236}">
                    <a16:creationId xmlns:a16="http://schemas.microsoft.com/office/drawing/2014/main" id="{5E59ED2C-F10B-C34C-8319-004EE10160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231819" y="3428206"/>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a:extLst>
                  <a:ext uri="{FF2B5EF4-FFF2-40B4-BE49-F238E27FC236}">
                    <a16:creationId xmlns:a16="http://schemas.microsoft.com/office/drawing/2014/main" id="{462268DB-C75E-6948-82F7-8EFACBB10E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386365" y="1612285"/>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a:extLst>
                  <a:ext uri="{FF2B5EF4-FFF2-40B4-BE49-F238E27FC236}">
                    <a16:creationId xmlns:a16="http://schemas.microsoft.com/office/drawing/2014/main" id="{91920C55-6508-1447-83DB-C19B8DAD47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12518"/>
              <a:stretch/>
            </p:blipFill>
            <p:spPr bwMode="auto">
              <a:xfrm>
                <a:off x="450759" y="672128"/>
                <a:ext cx="3657600" cy="27689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a:extLst>
                  <a:ext uri="{FF2B5EF4-FFF2-40B4-BE49-F238E27FC236}">
                    <a16:creationId xmlns:a16="http://schemas.microsoft.com/office/drawing/2014/main" id="{26CD5823-A975-294D-BD76-89FF8D88A0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6" t="44574" r="55774" b="34309"/>
              <a:stretch/>
            </p:blipFill>
            <p:spPr bwMode="auto">
              <a:xfrm>
                <a:off x="2125012" y="633492"/>
                <a:ext cx="3657600" cy="136273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00098" name="Rectangle 2"/>
          <p:cNvSpPr>
            <a:spLocks noGrp="1" noChangeArrowheads="1"/>
          </p:cNvSpPr>
          <p:nvPr>
            <p:ph type="ctrTitle"/>
          </p:nvPr>
        </p:nvSpPr>
        <p:spPr>
          <a:xfrm>
            <a:off x="386365" y="808748"/>
            <a:ext cx="5872766" cy="2127634"/>
          </a:xfrm>
          <a:effectLst/>
          <a:extLst/>
        </p:spPr>
        <p:txBody>
          <a:bodyPr/>
          <a:lstStyle/>
          <a:p>
            <a:pPr algn="l">
              <a:defRPr/>
            </a:pPr>
            <a:r>
              <a:rPr lang="en-US" sz="4000" b="1" dirty="0">
                <a:solidFill>
                  <a:schemeClr val="tx1"/>
                </a:solidFill>
                <a:effectLst/>
                <a:latin typeface="Arial" charset="0"/>
                <a:ea typeface="ＭＳ Ｐゴシック" charset="0"/>
                <a:cs typeface="ＭＳ Ｐゴシック" charset="0"/>
              </a:rPr>
              <a:t>I’m not sure how many problems I have because math is </a:t>
            </a:r>
            <a:br>
              <a:rPr lang="en-US" sz="4000" b="1" dirty="0">
                <a:solidFill>
                  <a:schemeClr val="tx1"/>
                </a:solidFill>
                <a:effectLst/>
                <a:latin typeface="Arial" charset="0"/>
                <a:ea typeface="ＭＳ Ｐゴシック" charset="0"/>
                <a:cs typeface="ＭＳ Ｐゴシック" charset="0"/>
              </a:rPr>
            </a:br>
            <a:r>
              <a:rPr lang="en-US" sz="4000" b="1" dirty="0">
                <a:solidFill>
                  <a:schemeClr val="tx1"/>
                </a:solidFill>
                <a:effectLst/>
                <a:latin typeface="Arial" charset="0"/>
                <a:ea typeface="ＭＳ Ｐゴシック" charset="0"/>
                <a:cs typeface="ＭＳ Ｐゴシック" charset="0"/>
              </a:rPr>
              <a:t>one of them.</a:t>
            </a:r>
          </a:p>
        </p:txBody>
      </p:sp>
    </p:spTree>
    <p:extLst>
      <p:ext uri="{BB962C8B-B14F-4D97-AF65-F5344CB8AC3E}">
        <p14:creationId xmlns:p14="http://schemas.microsoft.com/office/powerpoint/2010/main" val="217957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6694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266944" y="49784"/>
            <a:ext cx="3877056" cy="6417691"/>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many of us notice when others are caught in a spiral?</a:t>
            </a:r>
          </a:p>
        </p:txBody>
      </p:sp>
    </p:spTree>
    <p:extLst>
      <p:ext uri="{BB962C8B-B14F-4D97-AF65-F5344CB8AC3E}">
        <p14:creationId xmlns:p14="http://schemas.microsoft.com/office/powerpoint/2010/main" val="12714832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d 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9469"/>
            <a:ext cx="9144001"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5833343" cy="5144162"/>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can you help those going through tough times?</a:t>
            </a:r>
          </a:p>
        </p:txBody>
      </p:sp>
    </p:spTree>
    <p:extLst>
      <p:ext uri="{BB962C8B-B14F-4D97-AF65-F5344CB8AC3E}">
        <p14:creationId xmlns:p14="http://schemas.microsoft.com/office/powerpoint/2010/main" val="19585747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a:ex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does God </a:t>
            </a:r>
            <a:r>
              <a:rPr lang="en-SG" sz="4800" b="1" dirty="0">
                <a:solidFill>
                  <a:srgbClr val="FFFF00"/>
                </a:solidFill>
                <a:effectLst>
                  <a:glow rad="127000">
                    <a:schemeClr val="tx1"/>
                  </a:glow>
                </a:effectLst>
                <a:latin typeface="Arial" charset="0"/>
                <a:ea typeface="ＭＳ Ｐゴシック" charset="0"/>
                <a:cs typeface="ＭＳ Ｐゴシック" charset="0"/>
              </a:rPr>
              <a:t>affirm</a:t>
            </a:r>
            <a:r>
              <a:rPr lang="en-SG" sz="4800" b="1" dirty="0">
                <a:effectLst>
                  <a:glow rad="127000">
                    <a:schemeClr val="tx1"/>
                  </a:glow>
                </a:effectLst>
                <a:latin typeface="Arial" charset="0"/>
                <a:ea typeface="ＭＳ Ｐゴシック" charset="0"/>
                <a:cs typeface="ＭＳ Ｐゴシック" charset="0"/>
              </a:rPr>
              <a:t> us when we face tough times</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077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782780"/>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 to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2 Thessalonians</a:t>
            </a:r>
          </a:p>
        </p:txBody>
      </p:sp>
    </p:spTree>
    <p:extLst>
      <p:ext uri="{BB962C8B-B14F-4D97-AF65-F5344CB8AC3E}">
        <p14:creationId xmlns:p14="http://schemas.microsoft.com/office/powerpoint/2010/main" val="4228807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0" name="Picture 11" descr="The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219514"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4284663" y="908050"/>
            <a:ext cx="48593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dirty="0">
                <a:ln>
                  <a:noFill/>
                </a:ln>
                <a:solidFill>
                  <a:srgbClr val="FFFFFF"/>
                </a:solidFill>
                <a:effectLst/>
                <a:uLnTx/>
                <a:uFillTx/>
                <a:latin typeface="Comic Sans MS" charset="0"/>
                <a:ea typeface="SimSun" charset="0"/>
                <a:cs typeface="SimSun" charset="0"/>
              </a:rPr>
              <a:t>Port city at the </a:t>
            </a:r>
            <a:r>
              <a:rPr kumimoji="0" lang="en-GB" sz="2400" b="0" i="0" u="none" strike="noStrike" kern="1200" cap="none" spc="0" normalizeH="0" baseline="0" noProof="0" dirty="0" err="1">
                <a:ln>
                  <a:noFill/>
                </a:ln>
                <a:solidFill>
                  <a:srgbClr val="FFFFFF"/>
                </a:solidFill>
                <a:effectLst/>
                <a:uLnTx/>
                <a:uFillTx/>
                <a:latin typeface="Comic Sans MS" charset="0"/>
                <a:ea typeface="SimSun" charset="0"/>
                <a:cs typeface="SimSun" charset="0"/>
              </a:rPr>
              <a:t>Thermaic</a:t>
            </a:r>
            <a:r>
              <a:rPr kumimoji="0" lang="en-GB" sz="2400" b="0" i="0" u="none" strike="noStrike" kern="1200" cap="none" spc="0" normalizeH="0" baseline="0" noProof="0" dirty="0">
                <a:ln>
                  <a:noFill/>
                </a:ln>
                <a:solidFill>
                  <a:srgbClr val="FFFFFF"/>
                </a:solidFill>
                <a:effectLst/>
                <a:uLnTx/>
                <a:uFillTx/>
                <a:latin typeface="Comic Sans MS" charset="0"/>
                <a:ea typeface="SimSun" charset="0"/>
                <a:cs typeface="SimSun" charset="0"/>
              </a:rPr>
              <a:t> Gulf</a:t>
            </a:r>
          </a:p>
        </p:txBody>
      </p:sp>
    </p:spTree>
    <p:extLst>
      <p:ext uri="{BB962C8B-B14F-4D97-AF65-F5344CB8AC3E}">
        <p14:creationId xmlns:p14="http://schemas.microsoft.com/office/powerpoint/2010/main" val="1913838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ChangeArrowheads="1"/>
          </p:cNvSpPr>
          <p:nvPr/>
        </p:nvSpPr>
        <p:spPr bwMode="auto">
          <a:xfrm>
            <a:off x="250825" y="260350"/>
            <a:ext cx="3529013" cy="2520950"/>
          </a:xfrm>
          <a:prstGeom prst="rect">
            <a:avLst/>
          </a:prstGeom>
          <a:solidFill>
            <a:srgbClr val="FFCC66"/>
          </a:solidFill>
          <a:ln w="9525">
            <a:solidFill>
              <a:srgbClr val="FFCC66"/>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125" name="Text Box 5"/>
          <p:cNvSpPr txBox="1">
            <a:spLocks noChangeArrowheads="1"/>
          </p:cNvSpPr>
          <p:nvPr/>
        </p:nvSpPr>
        <p:spPr bwMode="auto">
          <a:xfrm>
            <a:off x="4284663" y="1643063"/>
            <a:ext cx="44783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a:ln>
                  <a:noFill/>
                </a:ln>
                <a:solidFill>
                  <a:srgbClr val="000000"/>
                </a:solidFill>
                <a:effectLst/>
                <a:uLnTx/>
                <a:uFillTx/>
                <a:latin typeface="Comic Sans MS" charset="0"/>
                <a:ea typeface="SimSun" charset="0"/>
                <a:cs typeface="SimSun" charset="0"/>
              </a:rPr>
              <a:t>Knitted together 26 villages</a:t>
            </a:r>
          </a:p>
        </p:txBody>
      </p:sp>
      <p:sp>
        <p:nvSpPr>
          <p:cNvPr id="5126" name="Text Box 6"/>
          <p:cNvSpPr txBox="1">
            <a:spLocks noChangeArrowheads="1"/>
          </p:cNvSpPr>
          <p:nvPr/>
        </p:nvSpPr>
        <p:spPr bwMode="auto">
          <a:xfrm>
            <a:off x="4284663" y="2378075"/>
            <a:ext cx="44069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a:ln>
                  <a:noFill/>
                </a:ln>
                <a:solidFill>
                  <a:srgbClr val="000000"/>
                </a:solidFill>
                <a:effectLst/>
                <a:uLnTx/>
                <a:uFillTx/>
                <a:latin typeface="Comic Sans MS" charset="0"/>
                <a:ea typeface="SimSun" charset="0"/>
                <a:cs typeface="SimSun" charset="0"/>
              </a:rPr>
              <a:t>Main seaport and naval base of Macedonia</a:t>
            </a:r>
          </a:p>
        </p:txBody>
      </p:sp>
      <p:sp>
        <p:nvSpPr>
          <p:cNvPr id="5127" name="Text Box 7"/>
          <p:cNvSpPr txBox="1">
            <a:spLocks noChangeArrowheads="1"/>
          </p:cNvSpPr>
          <p:nvPr/>
        </p:nvSpPr>
        <p:spPr bwMode="auto">
          <a:xfrm>
            <a:off x="468313" y="3646488"/>
            <a:ext cx="8351837" cy="2308225"/>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565150" indent="-33655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65150" marR="0" lvl="2" indent="-33655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a:ln>
                  <a:noFill/>
                </a:ln>
                <a:solidFill>
                  <a:srgbClr val="800000"/>
                </a:solidFill>
                <a:effectLst/>
                <a:uLnTx/>
                <a:uFillTx/>
                <a:latin typeface="Comic Sans MS" charset="0"/>
                <a:ea typeface="SimSun" charset="0"/>
                <a:cs typeface="SimSun" charset="0"/>
              </a:rPr>
              <a:t>Major gateway into Macedonia via port and Via Egnatia.</a:t>
            </a:r>
          </a:p>
          <a:p>
            <a:pPr marL="565150" marR="0" lvl="2" indent="-33655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a:ln>
                  <a:noFill/>
                </a:ln>
                <a:solidFill>
                  <a:srgbClr val="800000"/>
                </a:solidFill>
                <a:effectLst/>
                <a:uLnTx/>
                <a:uFillTx/>
                <a:latin typeface="Comic Sans MS" charset="0"/>
                <a:ea typeface="SimSun" charset="0"/>
                <a:cs typeface="SimSun" charset="0"/>
              </a:rPr>
              <a:t>The Egnatian Way (Via Egnatia) ran through the city NW to SE</a:t>
            </a:r>
          </a:p>
          <a:p>
            <a:pPr marL="565150" marR="0" lvl="2" indent="-33655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800000"/>
                </a:solidFill>
                <a:effectLst/>
                <a:uLnTx/>
                <a:uFillTx/>
                <a:latin typeface="Comic Sans MS" charset="0"/>
                <a:ea typeface="SimSun" charset="0"/>
                <a:cs typeface="SimSun" charset="0"/>
              </a:rPr>
              <a:t>	- Major land route across the region</a:t>
            </a:r>
          </a:p>
          <a:p>
            <a:pPr marL="565150" marR="0" lvl="2" indent="-33655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800000"/>
                </a:solidFill>
                <a:effectLst/>
                <a:uLnTx/>
                <a:uFillTx/>
                <a:latin typeface="Comic Sans MS" charset="0"/>
                <a:ea typeface="SimSun" charset="0"/>
                <a:cs typeface="SimSun" charset="0"/>
              </a:rPr>
              <a:t>	- extended for 493 miles [790 km]</a:t>
            </a:r>
          </a:p>
        </p:txBody>
      </p:sp>
      <p:sp>
        <p:nvSpPr>
          <p:cNvPr id="72709" name="AutoShape 10">
            <a:hlinkClick r:id="rId3" action="ppaction://hlinksldjump" highlightClick="1"/>
          </p:cNvPr>
          <p:cNvSpPr>
            <a:spLocks noChangeArrowheads="1"/>
          </p:cNvSpPr>
          <p:nvPr/>
        </p:nvSpPr>
        <p:spPr bwMode="auto">
          <a:xfrm>
            <a:off x="8382000" y="6172200"/>
            <a:ext cx="457200" cy="4572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72710" name="Picture 11" descr="Thess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288" y="476250"/>
            <a:ext cx="3962400" cy="2652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5"/>
          <p:cNvSpPr txBox="1">
            <a:spLocks noChangeArrowheads="1"/>
          </p:cNvSpPr>
          <p:nvPr/>
        </p:nvSpPr>
        <p:spPr bwMode="auto">
          <a:xfrm>
            <a:off x="4284663" y="908050"/>
            <a:ext cx="48593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269875" indent="-2667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9875" marR="0" lvl="2" indent="-266700" algn="l" defTabSz="914400" rtl="0" eaLnBrk="0" fontAlgn="base" latinLnBrk="0" hangingPunct="0">
              <a:lnSpc>
                <a:spcPct val="100000"/>
              </a:lnSpc>
              <a:spcBef>
                <a:spcPct val="0"/>
              </a:spcBef>
              <a:spcAft>
                <a:spcPct val="0"/>
              </a:spcAft>
              <a:buClrTx/>
              <a:buSzTx/>
              <a:buFontTx/>
              <a:buChar char="•"/>
              <a:tabLst/>
              <a:defRPr/>
            </a:pPr>
            <a:r>
              <a:rPr kumimoji="0" lang="en-GB" sz="2400" b="0" i="0" u="none" strike="noStrike" kern="1200" cap="none" spc="0" normalizeH="0" baseline="0" noProof="0">
                <a:ln>
                  <a:noFill/>
                </a:ln>
                <a:solidFill>
                  <a:srgbClr val="000000"/>
                </a:solidFill>
                <a:effectLst/>
                <a:uLnTx/>
                <a:uFillTx/>
                <a:latin typeface="Comic Sans MS" charset="0"/>
                <a:ea typeface="SimSun" charset="0"/>
                <a:cs typeface="SimSun" charset="0"/>
              </a:rPr>
              <a:t>Port city at the Thermaic Gulf</a:t>
            </a:r>
          </a:p>
        </p:txBody>
      </p:sp>
      <p:pic>
        <p:nvPicPr>
          <p:cNvPr id="9" name="Picture 2" descr="https://i.pinimg.com/originals/e5/bf/53/e5bf53775ad1b32af3fa4b6105c2e885.jpg">
            <a:extLst>
              <a:ext uri="{FF2B5EF4-FFF2-40B4-BE49-F238E27FC236}">
                <a16:creationId xmlns:a16="http://schemas.microsoft.com/office/drawing/2014/main" id="{62074401-E3FA-4B41-986B-05CC686C74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69" y="3204938"/>
            <a:ext cx="8719004" cy="362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71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5"/>
                                        </p:tgtEl>
                                        <p:attrNameLst>
                                          <p:attrName>style.visibility</p:attrName>
                                        </p:attrNameLst>
                                      </p:cBhvr>
                                      <p:to>
                                        <p:strVal val="visible"/>
                                      </p:to>
                                    </p:set>
                                    <p:anim calcmode="lin" valueType="num">
                                      <p:cBhvr additive="base">
                                        <p:cTn id="13" dur="500" fill="hold"/>
                                        <p:tgtEl>
                                          <p:spTgt spid="5125"/>
                                        </p:tgtEl>
                                        <p:attrNameLst>
                                          <p:attrName>ppt_x</p:attrName>
                                        </p:attrNameLst>
                                      </p:cBhvr>
                                      <p:tavLst>
                                        <p:tav tm="0">
                                          <p:val>
                                            <p:strVal val="0-#ppt_w/2"/>
                                          </p:val>
                                        </p:tav>
                                        <p:tav tm="100000">
                                          <p:val>
                                            <p:strVal val="#ppt_x"/>
                                          </p:val>
                                        </p:tav>
                                      </p:tavLst>
                                    </p:anim>
                                    <p:anim calcmode="lin" valueType="num">
                                      <p:cBhvr additive="base">
                                        <p:cTn id="14" dur="500" fill="hold"/>
                                        <p:tgtEl>
                                          <p:spTgt spid="51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6"/>
                                        </p:tgtEl>
                                        <p:attrNameLst>
                                          <p:attrName>style.visibility</p:attrName>
                                        </p:attrNameLst>
                                      </p:cBhvr>
                                      <p:to>
                                        <p:strVal val="visible"/>
                                      </p:to>
                                    </p:set>
                                    <p:anim calcmode="lin" valueType="num">
                                      <p:cBhvr additive="base">
                                        <p:cTn id="19" dur="500" fill="hold"/>
                                        <p:tgtEl>
                                          <p:spTgt spid="5126"/>
                                        </p:tgtEl>
                                        <p:attrNameLst>
                                          <p:attrName>ppt_x</p:attrName>
                                        </p:attrNameLst>
                                      </p:cBhvr>
                                      <p:tavLst>
                                        <p:tav tm="0">
                                          <p:val>
                                            <p:strVal val="0-#ppt_w/2"/>
                                          </p:val>
                                        </p:tav>
                                        <p:tav tm="100000">
                                          <p:val>
                                            <p:strVal val="#ppt_x"/>
                                          </p:val>
                                        </p:tav>
                                      </p:tavLst>
                                    </p:anim>
                                    <p:anim calcmode="lin" valueType="num">
                                      <p:cBhvr additive="base">
                                        <p:cTn id="20" dur="500" fill="hold"/>
                                        <p:tgtEl>
                                          <p:spTgt spid="51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127"/>
                                        </p:tgtEl>
                                        <p:attrNameLst>
                                          <p:attrName>style.visibility</p:attrName>
                                        </p:attrNameLst>
                                      </p:cBhvr>
                                      <p:to>
                                        <p:strVal val="visible"/>
                                      </p:to>
                                    </p:set>
                                    <p:anim calcmode="lin" valueType="num">
                                      <p:cBhvr additive="base">
                                        <p:cTn id="25" dur="500" fill="hold"/>
                                        <p:tgtEl>
                                          <p:spTgt spid="5127"/>
                                        </p:tgtEl>
                                        <p:attrNameLst>
                                          <p:attrName>ppt_x</p:attrName>
                                        </p:attrNameLst>
                                      </p:cBhvr>
                                      <p:tavLst>
                                        <p:tav tm="0">
                                          <p:val>
                                            <p:strVal val="0-#ppt_w/2"/>
                                          </p:val>
                                        </p:tav>
                                        <p:tav tm="100000">
                                          <p:val>
                                            <p:strVal val="#ppt_x"/>
                                          </p:val>
                                        </p:tav>
                                      </p:tavLst>
                                    </p:anim>
                                    <p:anim calcmode="lin" valueType="num">
                                      <p:cBhvr additive="base">
                                        <p:cTn id="26" dur="500" fill="hold"/>
                                        <p:tgtEl>
                                          <p:spTgt spid="51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utoUpdateAnimBg="0"/>
      <p:bldP spid="5126" grpId="0" autoUpdateAnimBg="0"/>
      <p:bldP spid="5127" grpId="0" animBg="1" autoUpdateAnimBg="0"/>
      <p:bldP spid="1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Affirmation</a:t>
            </a:r>
          </a:p>
        </p:txBody>
      </p:sp>
      <p:pic>
        <p:nvPicPr>
          <p:cNvPr id="377858" name="Picture 2" descr="https://humanitiesworkfgcuhome.files.wordpress.com/2018/10/image-7.jpg?w=1100">
            <a:extLst>
              <a:ext uri="{FF2B5EF4-FFF2-40B4-BE49-F238E27FC236}">
                <a16:creationId xmlns:a16="http://schemas.microsoft.com/office/drawing/2014/main" id="{ECBDBBBE-078A-3445-A317-464F98BC9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2752"/>
            <a:ext cx="9137314" cy="4568657"/>
          </a:xfrm>
          <a:prstGeom prst="rect">
            <a:avLst/>
          </a:prstGeom>
          <a:noFill/>
          <a:extLst>
            <a:ext uri="{909E8E84-426E-40DD-AFC4-6F175D3DCCD1}">
              <a14:hiddenFill xmlns:a14="http://schemas.microsoft.com/office/drawing/2010/main">
                <a:solidFill>
                  <a:srgbClr val="FFFFFF"/>
                </a:solidFill>
              </a14:hiddenFill>
            </a:ext>
          </a:extLst>
        </p:spPr>
      </p:pic>
      <p:pic>
        <p:nvPicPr>
          <p:cNvPr id="377860" name="Picture 4" descr="https://humanitiesworkfgcuhome.files.wordpress.com/2018/10/image-8.jpg?w=1100">
            <a:extLst>
              <a:ext uri="{FF2B5EF4-FFF2-40B4-BE49-F238E27FC236}">
                <a16:creationId xmlns:a16="http://schemas.microsoft.com/office/drawing/2014/main" id="{BD2E6383-55C4-A541-8651-EC844AADA4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606" y="3243848"/>
            <a:ext cx="4839034" cy="3179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44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018" name="Picture 1027" descr="riots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7315200" cy="682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1" name="AutoShape 1031"/>
          <p:cNvSpPr>
            <a:spLocks noChangeArrowheads="1"/>
          </p:cNvSpPr>
          <p:nvPr/>
        </p:nvSpPr>
        <p:spPr bwMode="auto">
          <a:xfrm>
            <a:off x="2057400" y="914400"/>
            <a:ext cx="2590800" cy="1981200"/>
          </a:xfrm>
          <a:prstGeom prst="wedgeRoundRectCallout">
            <a:avLst>
              <a:gd name="adj1" fmla="val -41912"/>
              <a:gd name="adj2" fmla="val 72278"/>
              <a:gd name="adj3" fmla="val 16667"/>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0" i="0" u="none" strike="noStrike" kern="1200" cap="none" spc="0" normalizeH="0" baseline="0" noProof="0">
                <a:ln>
                  <a:noFill/>
                </a:ln>
                <a:solidFill>
                  <a:srgbClr val="000000"/>
                </a:solidFill>
                <a:effectLst/>
                <a:uLnTx/>
                <a:uFillTx/>
                <a:latin typeface="Comic Sans MS" charset="0"/>
                <a:ea typeface="ＭＳ Ｐゴシック" charset="0"/>
              </a:rPr>
              <a:t>Down with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0" i="0" u="none" strike="noStrike" kern="1200" cap="none" spc="0" normalizeH="0" baseline="0" noProof="0">
                <a:ln>
                  <a:noFill/>
                </a:ln>
                <a:solidFill>
                  <a:srgbClr val="000000"/>
                </a:solidFill>
                <a:effectLst/>
                <a:uLnTx/>
                <a:uFillTx/>
                <a:latin typeface="Comic Sans MS" charset="0"/>
                <a:ea typeface="ＭＳ Ｐゴシック" charset="0"/>
              </a:rPr>
              <a:t>Paul!</a:t>
            </a:r>
            <a:endParaRPr kumimoji="0" lang="en-GB"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36872" name="AutoShape 1032"/>
          <p:cNvSpPr>
            <a:spLocks noChangeArrowheads="1"/>
          </p:cNvSpPr>
          <p:nvPr/>
        </p:nvSpPr>
        <p:spPr bwMode="auto">
          <a:xfrm>
            <a:off x="6172200" y="381000"/>
            <a:ext cx="2590800" cy="2057400"/>
          </a:xfrm>
          <a:prstGeom prst="wedgeEllipseCallout">
            <a:avLst>
              <a:gd name="adj1" fmla="val -43750"/>
              <a:gd name="adj2" fmla="val 70000"/>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a:ln>
                  <a:noFill/>
                </a:ln>
                <a:solidFill>
                  <a:srgbClr val="000000"/>
                </a:solidFill>
                <a:effectLst/>
                <a:uLnTx/>
                <a:uFillTx/>
                <a:latin typeface="Comic Sans MS" charset="0"/>
                <a:ea typeface="ＭＳ Ｐゴシック" charset="0"/>
              </a:rPr>
              <a:t>Throw him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a:ln>
                  <a:noFill/>
                </a:ln>
                <a:solidFill>
                  <a:srgbClr val="000000"/>
                </a:solidFill>
                <a:effectLst/>
                <a:uLnTx/>
                <a:uFillTx/>
                <a:latin typeface="Comic Sans MS" charset="0"/>
                <a:ea typeface="ＭＳ Ｐゴシック" charset="0"/>
              </a:rPr>
              <a:t>in jail!</a:t>
            </a:r>
          </a:p>
        </p:txBody>
      </p:sp>
      <p:sp>
        <p:nvSpPr>
          <p:cNvPr id="36873" name="Text Box 1033"/>
          <p:cNvSpPr txBox="1">
            <a:spLocks noChangeArrowheads="1"/>
          </p:cNvSpPr>
          <p:nvPr/>
        </p:nvSpPr>
        <p:spPr bwMode="auto">
          <a:xfrm>
            <a:off x="4267200" y="5486400"/>
            <a:ext cx="4495800" cy="641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3600" b="0" i="1" u="none" strike="noStrike" kern="1200" cap="none" spc="0" normalizeH="0" baseline="0" noProof="0">
                <a:ln>
                  <a:noFill/>
                </a:ln>
                <a:solidFill>
                  <a:srgbClr val="000000"/>
                </a:solidFill>
                <a:effectLst/>
                <a:uLnTx/>
                <a:uFillTx/>
                <a:latin typeface="Comic Sans MS" charset="0"/>
                <a:ea typeface="ＭＳ Ｐゴシック" charset="0"/>
              </a:rPr>
              <a:t>What to do?...</a:t>
            </a:r>
            <a:endParaRPr kumimoji="0" lang="en-GB" sz="3600" b="0" i="1" u="none" strike="noStrike" kern="1200" cap="none" spc="0" normalizeH="0" baseline="0" noProof="0">
              <a:ln>
                <a:noFill/>
              </a:ln>
              <a:solidFill>
                <a:srgbClr val="FFFFFF"/>
              </a:solidFill>
              <a:effectLst/>
              <a:uLnTx/>
              <a:uFillTx/>
              <a:latin typeface="Comic Sans MS" charset="0"/>
              <a:ea typeface="ＭＳ Ｐゴシック" charset="0"/>
            </a:endParaRPr>
          </a:p>
        </p:txBody>
      </p:sp>
    </p:spTree>
    <p:extLst>
      <p:ext uri="{BB962C8B-B14F-4D97-AF65-F5344CB8AC3E}">
        <p14:creationId xmlns:p14="http://schemas.microsoft.com/office/powerpoint/2010/main" val="1244333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687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6872"/>
                                        </p:tgtEl>
                                        <p:attrNameLst>
                                          <p:attrName>style.visibility</p:attrName>
                                        </p:attrNameLst>
                                      </p:cBhvr>
                                      <p:to>
                                        <p:strVal val="visible"/>
                                      </p:to>
                                    </p:se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6873"/>
                                        </p:tgtEl>
                                        <p:attrNameLst>
                                          <p:attrName>style.visibility</p:attrName>
                                        </p:attrNameLst>
                                      </p:cBhvr>
                                      <p:to>
                                        <p:strVal val="visible"/>
                                      </p:to>
                                    </p:set>
                                    <p:anim calcmode="lin" valueType="num">
                                      <p:cBhvr additive="base">
                                        <p:cTn id="13" dur="500" fill="hold"/>
                                        <p:tgtEl>
                                          <p:spTgt spid="36873"/>
                                        </p:tgtEl>
                                        <p:attrNameLst>
                                          <p:attrName>ppt_x</p:attrName>
                                        </p:attrNameLst>
                                      </p:cBhvr>
                                      <p:tavLst>
                                        <p:tav tm="0">
                                          <p:val>
                                            <p:strVal val="0-#ppt_w/2"/>
                                          </p:val>
                                        </p:tav>
                                        <p:tav tm="100000">
                                          <p:val>
                                            <p:strVal val="#ppt_x"/>
                                          </p:val>
                                        </p:tav>
                                      </p:tavLst>
                                    </p:anim>
                                    <p:anim calcmode="lin" valueType="num">
                                      <p:cBhvr additive="base">
                                        <p:cTn id="14" dur="500" fill="hold"/>
                                        <p:tgtEl>
                                          <p:spTgt spid="368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animBg="1" autoUpdateAnimBg="0"/>
      <p:bldP spid="36872" grpId="0" animBg="1" autoUpdateAnimBg="0"/>
      <p:bldP spid="36873"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Ntiochus IV0003"/>
          <p:cNvPicPr>
            <a:picLocks noChangeAspect="1" noChangeArrowheads="1"/>
          </p:cNvPicPr>
          <p:nvPr/>
        </p:nvPicPr>
        <p:blipFill>
          <a:blip r:embed="rId3"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1" name="WordArt 10"/>
          <p:cNvSpPr>
            <a:spLocks noChangeArrowheads="1" noChangeShapeType="1" noTextEdit="1"/>
          </p:cNvSpPr>
          <p:nvPr/>
        </p:nvSpPr>
        <p:spPr bwMode="auto">
          <a:xfrm>
            <a:off x="609600" y="152400"/>
            <a:ext cx="7848600" cy="5334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a:noFill/>
                </a:ln>
                <a:solidFill>
                  <a:srgbClr val="FBE7C3"/>
                </a:solidFill>
                <a:effectLst/>
                <a:uLnTx/>
                <a:uFillTx/>
                <a:latin typeface="Comic Sans MS"/>
                <a:ea typeface="Comic Sans MS"/>
                <a:cs typeface="Comic Sans MS"/>
              </a:rPr>
              <a:t>This epistle was written in AD 51</a:t>
            </a:r>
          </a:p>
        </p:txBody>
      </p:sp>
      <p:sp>
        <p:nvSpPr>
          <p:cNvPr id="89092"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3"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4"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187" name="Text Box 19"/>
          <p:cNvSpPr txBox="1">
            <a:spLocks noChangeArrowheads="1"/>
          </p:cNvSpPr>
          <p:nvPr/>
        </p:nvSpPr>
        <p:spPr bwMode="auto">
          <a:xfrm>
            <a:off x="0" y="6029325"/>
            <a:ext cx="914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2800" b="1" i="0" u="none" strike="noStrike" kern="1200" cap="none" spc="0" normalizeH="0" baseline="0" noProof="0" dirty="0">
                <a:ln>
                  <a:noFill/>
                </a:ln>
                <a:solidFill>
                  <a:srgbClr val="800000"/>
                </a:solidFill>
                <a:effectLst/>
                <a:uLnTx/>
                <a:uFillTx/>
                <a:latin typeface="Comic Sans MS" charset="0"/>
                <a:ea typeface="ＭＳ Ｐゴシック" charset="0"/>
              </a:rPr>
              <a:t> Written in Corinth after hearing Tim</a:t>
            </a:r>
            <a:r>
              <a:rPr kumimoji="0" lang="fr-FR" altLang="ja-JP" sz="2800" b="1" i="0" u="none" strike="noStrike" kern="1200" cap="none" spc="0" normalizeH="0" baseline="0" noProof="0" dirty="0">
                <a:ln>
                  <a:noFill/>
                </a:ln>
                <a:solidFill>
                  <a:srgbClr val="800000"/>
                </a:solidFill>
                <a:effectLst/>
                <a:uLnTx/>
                <a:uFillTx/>
                <a:latin typeface="Comic Sans MS" charset="0"/>
                <a:ea typeface="ＭＳ Ｐゴシック" charset="0"/>
              </a:rPr>
              <a:t>'</a:t>
            </a:r>
            <a:r>
              <a:rPr kumimoji="0" lang="en-GB" altLang="ja-JP" sz="2800" b="1" i="0" u="none" strike="noStrike" kern="1200" cap="none" spc="0" normalizeH="0" baseline="0" noProof="0" dirty="0">
                <a:ln>
                  <a:noFill/>
                </a:ln>
                <a:solidFill>
                  <a:srgbClr val="800000"/>
                </a:solidFill>
                <a:effectLst/>
                <a:uLnTx/>
                <a:uFillTx/>
                <a:latin typeface="Comic Sans MS" charset="0"/>
                <a:ea typeface="ＭＳ Ｐゴシック" charset="0"/>
              </a:rPr>
              <a:t>s report</a:t>
            </a:r>
            <a:endParaRPr kumimoji="0" lang="en-GB" sz="2800" b="1" i="0" u="none" strike="noStrike" kern="1200" cap="none" spc="0" normalizeH="0" baseline="0" noProof="0" dirty="0">
              <a:ln>
                <a:noFill/>
              </a:ln>
              <a:solidFill>
                <a:srgbClr val="800000"/>
              </a:solidFill>
              <a:effectLst/>
              <a:uLnTx/>
              <a:uFillTx/>
              <a:latin typeface="Comic Sans MS" charset="0"/>
              <a:ea typeface="ＭＳ Ｐゴシック" charset="0"/>
            </a:endParaRPr>
          </a:p>
        </p:txBody>
      </p:sp>
      <p:sp>
        <p:nvSpPr>
          <p:cNvPr id="8909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8" name="AutoShape 40"/>
          <p:cNvSpPr>
            <a:spLocks noChangeArrowheads="1"/>
          </p:cNvSpPr>
          <p:nvPr/>
        </p:nvSpPr>
        <p:spPr bwMode="auto">
          <a:xfrm>
            <a:off x="3505200" y="2286000"/>
            <a:ext cx="838200" cy="1752600"/>
          </a:xfrm>
          <a:prstGeom prst="curvedLeftArrow">
            <a:avLst>
              <a:gd name="adj1" fmla="val 19999"/>
              <a:gd name="adj2" fmla="val 39998"/>
              <a:gd name="adj3" fmla="val 42856"/>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 name="Text Box 19"/>
          <p:cNvSpPr txBox="1">
            <a:spLocks noChangeArrowheads="1"/>
          </p:cNvSpPr>
          <p:nvPr/>
        </p:nvSpPr>
        <p:spPr bwMode="auto">
          <a:xfrm rot="-660557">
            <a:off x="-195263" y="4706938"/>
            <a:ext cx="9588501" cy="7080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GB" sz="4000" b="0" i="0" u="none" strike="noStrike" kern="1200" cap="none" spc="0" normalizeH="0" baseline="0" noProof="0">
                <a:ln>
                  <a:noFill/>
                </a:ln>
                <a:solidFill>
                  <a:srgbClr val="FFFFFF"/>
                </a:solidFill>
                <a:effectLst/>
                <a:uLnTx/>
                <a:uFillTx/>
                <a:latin typeface="Comic Sans MS" charset="0"/>
                <a:ea typeface="ＭＳ Ｐゴシック" charset="0"/>
              </a:rPr>
              <a:t>Three ways we can encourage others...</a:t>
            </a:r>
          </a:p>
        </p:txBody>
      </p:sp>
      <p:sp>
        <p:nvSpPr>
          <p:cNvPr id="89101"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102" name="TextBox 6"/>
          <p:cNvSpPr txBox="1">
            <a:spLocks noChangeArrowheads="1"/>
          </p:cNvSpPr>
          <p:nvPr/>
        </p:nvSpPr>
        <p:spPr bwMode="auto">
          <a:xfrm>
            <a:off x="2209800" y="1371600"/>
            <a:ext cx="1979613"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Thessalonica</a:t>
            </a:r>
          </a:p>
        </p:txBody>
      </p:sp>
      <p:sp>
        <p:nvSpPr>
          <p:cNvPr id="89103" name="TextBox 6"/>
          <p:cNvSpPr txBox="1">
            <a:spLocks noChangeArrowheads="1"/>
          </p:cNvSpPr>
          <p:nvPr/>
        </p:nvSpPr>
        <p:spPr bwMode="auto">
          <a:xfrm>
            <a:off x="2438400" y="2133600"/>
            <a:ext cx="1006475"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Berea</a:t>
            </a:r>
          </a:p>
        </p:txBody>
      </p:sp>
      <p:sp>
        <p:nvSpPr>
          <p:cNvPr id="89104" name="TextBox 6"/>
          <p:cNvSpPr txBox="1">
            <a:spLocks noChangeArrowheads="1"/>
          </p:cNvSpPr>
          <p:nvPr/>
        </p:nvSpPr>
        <p:spPr bwMode="auto">
          <a:xfrm>
            <a:off x="3416300" y="3957638"/>
            <a:ext cx="1155700" cy="46196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Athens</a:t>
            </a:r>
          </a:p>
        </p:txBody>
      </p:sp>
      <p:sp>
        <p:nvSpPr>
          <p:cNvPr id="89105"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Corinth</a:t>
            </a: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solidFill>
                  <a:srgbClr val="FFFF99"/>
                </a:solidFill>
              </a:ln>
              <a:solidFill>
                <a:srgbClr val="0000FF"/>
              </a:solidFill>
              <a:effectLst/>
              <a:uLnTx/>
              <a:uFillTx/>
              <a:latin typeface="Times New Roman" charset="0"/>
              <a:ea typeface="ＭＳ Ｐゴシック" charset="0"/>
            </a:endParaRPr>
          </a:p>
        </p:txBody>
      </p:sp>
      <p:sp>
        <p:nvSpPr>
          <p:cNvPr id="7207" name="AutoShape 39"/>
          <p:cNvSpPr>
            <a:spLocks noChangeArrowheads="1"/>
          </p:cNvSpPr>
          <p:nvPr/>
        </p:nvSpPr>
        <p:spPr bwMode="auto">
          <a:xfrm>
            <a:off x="1905000" y="1828800"/>
            <a:ext cx="609600" cy="533400"/>
          </a:xfrm>
          <a:prstGeom prst="curvedRightArrow">
            <a:avLst>
              <a:gd name="adj1" fmla="val 28231"/>
              <a:gd name="adj2" fmla="val 48231"/>
              <a:gd name="adj3" fmla="val 38095"/>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9" name="AutoShape 41"/>
          <p:cNvSpPr>
            <a:spLocks noChangeArrowheads="1"/>
          </p:cNvSpPr>
          <p:nvPr/>
        </p:nvSpPr>
        <p:spPr bwMode="auto">
          <a:xfrm rot="1254076">
            <a:off x="2133600" y="3886200"/>
            <a:ext cx="990600" cy="762000"/>
          </a:xfrm>
          <a:prstGeom prst="curvedRightArrow">
            <a:avLst>
              <a:gd name="adj1" fmla="val 28231"/>
              <a:gd name="adj2" fmla="val 48231"/>
              <a:gd name="adj3" fmla="val 38097"/>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uLnTx/>
              <a:uFillTx/>
              <a:latin typeface="Times New Roman" charset="0"/>
              <a:ea typeface="ＭＳ Ｐゴシック" charset="0"/>
            </a:endParaRPr>
          </a:p>
        </p:txBody>
      </p:sp>
      <p:sp>
        <p:nvSpPr>
          <p:cNvPr id="23" name="Up Arrow 22"/>
          <p:cNvSpPr>
            <a:spLocks noChangeArrowheads="1"/>
          </p:cNvSpPr>
          <p:nvPr/>
        </p:nvSpPr>
        <p:spPr bwMode="auto">
          <a:xfrm>
            <a:off x="2895600" y="1828800"/>
            <a:ext cx="457200" cy="2667000"/>
          </a:xfrm>
          <a:prstGeom prst="upArrow">
            <a:avLst>
              <a:gd name="adj1" fmla="val 50000"/>
              <a:gd name="adj2" fmla="val 49988"/>
            </a:avLst>
          </a:prstGeom>
          <a:solidFill>
            <a:srgbClr val="8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4467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7"/>
                                        </p:tgtEl>
                                        <p:attrNameLst>
                                          <p:attrName>style.visibility</p:attrName>
                                        </p:attrNameLst>
                                      </p:cBhvr>
                                      <p:to>
                                        <p:strVal val="visible"/>
                                      </p:to>
                                    </p:set>
                                  </p:childTnLst>
                                  <p:subTnLst>
                                    <p:set>
                                      <p:cBhvr override="childStyle">
                                        <p:cTn dur="1" fill="hold" display="0" masterRel="nextClick" afterEffect="1"/>
                                        <p:tgtEl>
                                          <p:spTgt spid="7207"/>
                                        </p:tgtEl>
                                        <p:attrNameLst>
                                          <p:attrName>style.visibility</p:attrName>
                                        </p:attrNameLst>
                                      </p:cBhvr>
                                      <p:to>
                                        <p:strVal val="hidden"/>
                                      </p:to>
                                    </p:set>
                                  </p:subTnLst>
                                </p:cTn>
                              </p:par>
                            </p:childTnLst>
                          </p:cTn>
                        </p:par>
                        <p:par>
                          <p:cTn id="10" fill="hold" nodeType="afterGroup">
                            <p:stCondLst>
                              <p:cond delay="3000"/>
                            </p:stCondLst>
                            <p:childTnLst>
                              <p:par>
                                <p:cTn id="11" presetID="1" presetClass="entr" presetSubtype="0" fill="hold" grpId="0" nodeType="afterEffect">
                                  <p:stCondLst>
                                    <p:cond delay="2000"/>
                                  </p:stCondLst>
                                  <p:childTnLst>
                                    <p:set>
                                      <p:cBhvr>
                                        <p:cTn id="12" dur="1" fill="hold">
                                          <p:stCondLst>
                                            <p:cond delay="499"/>
                                          </p:stCondLst>
                                        </p:cTn>
                                        <p:tgtEl>
                                          <p:spTgt spid="7208"/>
                                        </p:tgtEl>
                                        <p:attrNameLst>
                                          <p:attrName>style.visibility</p:attrName>
                                        </p:attrNameLst>
                                      </p:cBhvr>
                                      <p:to>
                                        <p:strVal val="visible"/>
                                      </p:to>
                                    </p:set>
                                  </p:childTnLst>
                                  <p:subTnLst>
                                    <p:set>
                                      <p:cBhvr override="childStyle">
                                        <p:cTn dur="1" fill="hold" display="0" masterRel="nextClick" afterEffect="1"/>
                                        <p:tgtEl>
                                          <p:spTgt spid="7208"/>
                                        </p:tgtEl>
                                        <p:attrNameLst>
                                          <p:attrName>style.visibility</p:attrName>
                                        </p:attrNameLst>
                                      </p:cBhvr>
                                      <p:to>
                                        <p:strVal val="hidden"/>
                                      </p:to>
                                    </p:set>
                                  </p:subTnLst>
                                </p:cTn>
                              </p:par>
                            </p:childTnLst>
                          </p:cTn>
                        </p:par>
                        <p:par>
                          <p:cTn id="13" fill="hold" nodeType="afterGroup">
                            <p:stCondLst>
                              <p:cond delay="5500"/>
                            </p:stCondLst>
                            <p:childTnLst>
                              <p:par>
                                <p:cTn id="14" presetID="1" presetClass="entr" presetSubtype="0" fill="hold" grpId="0" nodeType="afterEffect">
                                  <p:stCondLst>
                                    <p:cond delay="2000"/>
                                  </p:stCondLst>
                                  <p:childTnLst>
                                    <p:set>
                                      <p:cBhvr>
                                        <p:cTn id="15" dur="1" fill="hold">
                                          <p:stCondLst>
                                            <p:cond delay="499"/>
                                          </p:stCondLst>
                                        </p:cTn>
                                        <p:tgtEl>
                                          <p:spTgt spid="7209"/>
                                        </p:tgtEl>
                                        <p:attrNameLst>
                                          <p:attrName>style.visibility</p:attrName>
                                        </p:attrNameLst>
                                      </p:cBhvr>
                                      <p:to>
                                        <p:strVal val="visible"/>
                                      </p:to>
                                    </p:set>
                                  </p:childTnLst>
                                  <p:subTnLst>
                                    <p:set>
                                      <p:cBhvr override="childStyle">
                                        <p:cTn dur="1" fill="hold" display="0" masterRel="nextClick" afterEffect="1"/>
                                        <p:tgtEl>
                                          <p:spTgt spid="7209"/>
                                        </p:tgtEl>
                                        <p:attrNameLst>
                                          <p:attrName>style.visibility</p:attrName>
                                        </p:attrNameLst>
                                      </p:cBhvr>
                                      <p:to>
                                        <p:strVal val="hidden"/>
                                      </p:to>
                                    </p:set>
                                  </p:subTnLst>
                                </p:cTn>
                              </p:par>
                            </p:childTnLst>
                          </p:cTn>
                        </p:par>
                        <p:par>
                          <p:cTn id="16" fill="hold" nodeType="afterGroup">
                            <p:stCondLst>
                              <p:cond delay="8000"/>
                            </p:stCondLst>
                            <p:childTnLst>
                              <p:par>
                                <p:cTn id="17" presetID="1" presetClass="entr" presetSubtype="0" fill="hold" grpId="0" nodeType="afterEffect">
                                  <p:stCondLst>
                                    <p:cond delay="2000"/>
                                  </p:stCondLst>
                                  <p:childTnLst>
                                    <p:set>
                                      <p:cBhvr>
                                        <p:cTn id="18" dur="1" fill="hold">
                                          <p:stCondLst>
                                            <p:cond delay="499"/>
                                          </p:stCondLst>
                                        </p:cTn>
                                        <p:tgtEl>
                                          <p:spTgt spid="7205"/>
                                        </p:tgtEl>
                                        <p:attrNameLst>
                                          <p:attrName>style.visibility</p:attrName>
                                        </p:attrNameLst>
                                      </p:cBhvr>
                                      <p:to>
                                        <p:strVal val="visible"/>
                                      </p:to>
                                    </p:set>
                                  </p:childTnLst>
                                </p:cTn>
                              </p:par>
                            </p:childTnLst>
                          </p:cTn>
                        </p:par>
                        <p:par>
                          <p:cTn id="19" fill="hold" nodeType="afterGroup">
                            <p:stCondLst>
                              <p:cond delay="10500"/>
                            </p:stCondLst>
                            <p:childTnLst>
                              <p:par>
                                <p:cTn id="20" presetID="2" presetClass="entr" presetSubtype="8" fill="hold" grpId="0" nodeType="afterEffect">
                                  <p:stCondLst>
                                    <p:cond delay="0"/>
                                  </p:stCondLst>
                                  <p:childTnLst>
                                    <p:set>
                                      <p:cBhvr>
                                        <p:cTn id="21" dur="1" fill="hold">
                                          <p:stCondLst>
                                            <p:cond delay="0"/>
                                          </p:stCondLst>
                                        </p:cTn>
                                        <p:tgtEl>
                                          <p:spTgt spid="7187"/>
                                        </p:tgtEl>
                                        <p:attrNameLst>
                                          <p:attrName>style.visibility</p:attrName>
                                        </p:attrNameLst>
                                      </p:cBhvr>
                                      <p:to>
                                        <p:strVal val="visible"/>
                                      </p:to>
                                    </p:set>
                                    <p:anim calcmode="lin" valueType="num">
                                      <p:cBhvr additive="base">
                                        <p:cTn id="22" dur="500" fill="hold"/>
                                        <p:tgtEl>
                                          <p:spTgt spid="7187"/>
                                        </p:tgtEl>
                                        <p:attrNameLst>
                                          <p:attrName>ppt_x</p:attrName>
                                        </p:attrNameLst>
                                      </p:cBhvr>
                                      <p:tavLst>
                                        <p:tav tm="0">
                                          <p:val>
                                            <p:strVal val="0-#ppt_w/2"/>
                                          </p:val>
                                        </p:tav>
                                        <p:tav tm="100000">
                                          <p:val>
                                            <p:strVal val="#ppt_x"/>
                                          </p:val>
                                        </p:tav>
                                      </p:tavLst>
                                    </p:anim>
                                    <p:anim calcmode="lin" valueType="num">
                                      <p:cBhvr additive="base">
                                        <p:cTn id="23" dur="500" fill="hold"/>
                                        <p:tgtEl>
                                          <p:spTgt spid="7187"/>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1000"/>
                            </p:stCondLst>
                            <p:childTnLst>
                              <p:par>
                                <p:cTn id="25" presetID="22" presetClass="entr" presetSubtype="4"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20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8" grpId="0" animBg="1"/>
      <p:bldP spid="24" grpId="0" animBg="1" autoUpdateAnimBg="0"/>
      <p:bldP spid="7203" grpId="0" animBg="1" autoUpdateAnimBg="0"/>
      <p:bldP spid="7207" grpId="0" animBg="1"/>
      <p:bldP spid="7209" grpId="0" animBg="1"/>
      <p:bldP spid="7205" grpId="0" animBg="1" autoUpdateAnimBg="0"/>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Image result for Be Prepared">
            <a:extLst>
              <a:ext uri="{FF2B5EF4-FFF2-40B4-BE49-F238E27FC236}">
                <a16:creationId xmlns:a16="http://schemas.microsoft.com/office/drawing/2014/main" id="{5EF2B62A-BD9D-534B-8C96-56B53D2CF2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5576" y="0"/>
            <a:ext cx="8028384" cy="595654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848424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683" y="38131"/>
            <a:ext cx="9120187" cy="1446653"/>
          </a:xfrm>
          <a:solidFill>
            <a:schemeClr val="tx1"/>
          </a:solidFill>
          <a:effectLst>
            <a:outerShdw blurRad="63500" dist="35921" dir="2700000" algn="ctr" rotWithShape="0">
              <a:schemeClr val="tx2">
                <a:alpha val="74998"/>
              </a:schemeClr>
            </a:outerShdw>
          </a:effectLst>
          <a:ex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Prepared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296455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Our Need</a:t>
            </a:r>
          </a:p>
        </p:txBody>
      </p:sp>
      <p:pic>
        <p:nvPicPr>
          <p:cNvPr id="80898" name="Picture 2" descr="Image result for How can you be prepared for the Rapture">
            <a:extLst>
              <a:ext uri="{FF2B5EF4-FFF2-40B4-BE49-F238E27FC236}">
                <a16:creationId xmlns:a16="http://schemas.microsoft.com/office/drawing/2014/main" id="{C0ED6A08-1E7A-0C4A-8F6D-A7E5B9B8C7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899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5D81441-22F3-F845-B94B-09081DB43A38}"/>
              </a:ext>
            </a:extLst>
          </p:cNvPr>
          <p:cNvSpPr txBox="1">
            <a:spLocks noChangeArrowheads="1"/>
          </p:cNvSpPr>
          <p:nvPr/>
        </p:nvSpPr>
        <p:spPr bwMode="auto">
          <a:xfrm>
            <a:off x="0" y="6089904"/>
            <a:ext cx="9144000" cy="7398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p:txBody>
      </p:sp>
    </p:spTree>
    <p:extLst>
      <p:ext uri="{BB962C8B-B14F-4D97-AF65-F5344CB8AC3E}">
        <p14:creationId xmlns:p14="http://schemas.microsoft.com/office/powerpoint/2010/main" val="118252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02" name="Rectangle 5"/>
          <p:cNvSpPr>
            <a:spLocks noGrp="1" noChangeArrowheads="1"/>
          </p:cNvSpPr>
          <p:nvPr>
            <p:ph type="title"/>
          </p:nvPr>
        </p:nvSpPr>
        <p:spPr/>
        <p:txBody>
          <a:bodyPr/>
          <a:lstStyle/>
          <a:p>
            <a:r>
              <a:rPr lang="en-US">
                <a:latin typeface="Times New Roman" charset="0"/>
                <a:ea typeface="ＭＳ Ｐゴシック" charset="0"/>
                <a:cs typeface="ＭＳ Ｐゴシック" charset="0"/>
              </a:rPr>
              <a:t>Black</a:t>
            </a:r>
          </a:p>
        </p:txBody>
      </p:sp>
      <p:sp>
        <p:nvSpPr>
          <p:cNvPr id="1433603"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Tree>
    <p:extLst>
      <p:ext uri="{BB962C8B-B14F-4D97-AF65-F5344CB8AC3E}">
        <p14:creationId xmlns:p14="http://schemas.microsoft.com/office/powerpoint/2010/main" val="2335739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8914" name="Rectangle 6"/>
          <p:cNvSpPr>
            <a:spLocks noGrp="1" noChangeArrowheads="1"/>
          </p:cNvSpPr>
          <p:nvPr>
            <p:ph type="title" idx="4294967295"/>
          </p:nvPr>
        </p:nvSpPr>
        <p:spPr>
          <a:xfrm>
            <a:off x="0" y="0"/>
            <a:ext cx="9144000" cy="908720"/>
          </a:xfrm>
        </p:spPr>
        <p:txBody>
          <a:bodyPr/>
          <a:lstStyle/>
          <a:p>
            <a:r>
              <a:rPr lang="en-US" sz="4000" b="1" dirty="0">
                <a:solidFill>
                  <a:schemeClr val="tx1"/>
                </a:solidFill>
                <a:latin typeface="Arial"/>
                <a:ea typeface="ＭＳ Ｐゴシック" charset="0"/>
                <a:cs typeface="Arial"/>
              </a:rPr>
              <a:t>The Rapture</a:t>
            </a:r>
          </a:p>
        </p:txBody>
      </p:sp>
      <p:sp>
        <p:nvSpPr>
          <p:cNvPr id="6" name="Rectangle 2"/>
          <p:cNvSpPr txBox="1">
            <a:spLocks noChangeArrowheads="1"/>
          </p:cNvSpPr>
          <p:nvPr/>
        </p:nvSpPr>
        <p:spPr>
          <a:xfrm>
            <a:off x="0" y="1196752"/>
            <a:ext cx="9144000" cy="4176464"/>
          </a:xfrm>
          <a:prstGeom prst="rect">
            <a:avLst/>
          </a:prstGeom>
          <a:effectLst>
            <a:outerShdw blurRad="63500" dist="35921" dir="2700000" algn="ctr" rotWithShape="0">
              <a:schemeClr val="tx2">
                <a:alpha val="74998"/>
              </a:schemeClr>
            </a:outerShdw>
          </a:effectLst>
          <a:ex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"And now, dear brothers and sisters, we want you to know what will happen to the believers who have died so you will not grieve like people who have no hope.  </a:t>
            </a:r>
            <a:r>
              <a:rPr kumimoji="0" lang="en-US" sz="2800" b="1" i="0" u="none" strike="noStrike" kern="1200" cap="none" spc="0" normalizeH="0" baseline="3000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14</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For since we believe that Jesus died and was raised to life again, we also believe that when Jesus returns, God will bring back with him the believers who have died" (1 Thess. 4:13-14 </a:t>
            </a:r>
            <a:r>
              <a:rPr kumimoji="0" lang="en-US" sz="24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NLT</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29532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0" y="0"/>
            <a:ext cx="9144000" cy="908720"/>
          </a:xfrm>
        </p:spPr>
        <p:txBody>
          <a:bodyPr/>
          <a:lstStyle/>
          <a:p>
            <a:r>
              <a:rPr lang="en-US" sz="4000" b="1" dirty="0">
                <a:latin typeface="Arial"/>
                <a:ea typeface="ＭＳ Ｐゴシック" charset="0"/>
                <a:cs typeface="Arial"/>
              </a:rPr>
              <a:t>The Rapture</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0765"/>
            <a:ext cx="9203907" cy="5916854"/>
          </a:xfrm>
          <a:prstGeom prst="rect">
            <a:avLst/>
          </a:prstGeom>
        </p:spPr>
      </p:pic>
      <p:sp>
        <p:nvSpPr>
          <p:cNvPr id="6" name="Rectangle 2"/>
          <p:cNvSpPr txBox="1">
            <a:spLocks noChangeArrowheads="1"/>
          </p:cNvSpPr>
          <p:nvPr/>
        </p:nvSpPr>
        <p:spPr>
          <a:xfrm>
            <a:off x="0" y="2420888"/>
            <a:ext cx="9144000" cy="4176464"/>
          </a:xfrm>
          <a:prstGeom prst="rect">
            <a:avLst/>
          </a:prstGeom>
          <a:effectLst>
            <a:outerShdw blurRad="63500" dist="35921" dir="2700000" algn="ctr" rotWithShape="0">
              <a:schemeClr val="tx2">
                <a:alpha val="74998"/>
              </a:schemeClr>
            </a:outerShdw>
          </a:effectLst>
          <a:ex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"For the Lord himself will come down from heaven with a commanding shout, with the voice of the archangel, and with the trumpet call of God. First, the Christians who have died will rise from their graves.  </a:t>
            </a:r>
            <a:r>
              <a:rPr kumimoji="0" lang="en-US" sz="2800" b="1" i="0" u="none" strike="noStrike" kern="1200" cap="none" spc="0" normalizeH="0" baseline="3000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17</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Then, together with them, we who are still alive and remain on the earth will be caught up in the clouds to meet the Lord in the air. Then we will be with the Lord forever.  </a:t>
            </a:r>
            <a:r>
              <a:rPr kumimoji="0" lang="en-US" sz="2800" b="1" i="0" u="none" strike="noStrike" kern="1200" cap="none" spc="0" normalizeH="0" baseline="3000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18</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So encourage each other with these words" (1 Thess. 4:16-18 </a:t>
            </a:r>
            <a:r>
              <a:rPr kumimoji="0" lang="en-US" sz="24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NLT</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96446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age result for How can you be prepared for the Rapture">
            <a:extLst>
              <a:ext uri="{FF2B5EF4-FFF2-40B4-BE49-F238E27FC236}">
                <a16:creationId xmlns:a16="http://schemas.microsoft.com/office/drawing/2014/main" id="{59E01013-C1BB-FE49-8CC2-22B3DC2AB1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324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How</a:t>
            </a:r>
            <a:r>
              <a:rPr lang="en-US" sz="5400" b="1" dirty="0">
                <a:effectLst>
                  <a:glow rad="127000">
                    <a:schemeClr val="tx1"/>
                  </a:glow>
                </a:effectLst>
                <a:latin typeface="Arial" charset="0"/>
                <a:ea typeface="ＭＳ Ｐゴシック" charset="0"/>
                <a:cs typeface="ＭＳ Ｐゴシック" charset="0"/>
              </a:rPr>
              <a:t> can you be prepared for the Rapture?</a:t>
            </a:r>
          </a:p>
        </p:txBody>
      </p:sp>
      <p:sp>
        <p:nvSpPr>
          <p:cNvPr id="4" name="Rectangle 2">
            <a:extLst>
              <a:ext uri="{FF2B5EF4-FFF2-40B4-BE49-F238E27FC236}">
                <a16:creationId xmlns:a16="http://schemas.microsoft.com/office/drawing/2014/main" id="{E709DEC5-F4A6-3B4B-B00F-4AF8BB606FD6}"/>
              </a:ext>
            </a:extLst>
          </p:cNvPr>
          <p:cNvSpPr txBox="1">
            <a:spLocks noChangeArrowheads="1"/>
          </p:cNvSpPr>
          <p:nvPr/>
        </p:nvSpPr>
        <p:spPr bwMode="auto">
          <a:xfrm>
            <a:off x="69273" y="2711972"/>
            <a:ext cx="9144000" cy="2033256"/>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2 ways…</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8D0F5621-A9FE-E042-920B-E40E724FA37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p:txBody>
      </p:sp>
    </p:spTree>
    <p:extLst>
      <p:ext uri="{BB962C8B-B14F-4D97-AF65-F5344CB8AC3E}">
        <p14:creationId xmlns:p14="http://schemas.microsoft.com/office/powerpoint/2010/main" val="258175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Serve Jesus without </a:t>
            </a:r>
            <a:r>
              <a:rPr lang="en-US" sz="4800" b="1" dirty="0">
                <a:solidFill>
                  <a:srgbClr val="FFFF00"/>
                </a:solidFill>
                <a:effectLst>
                  <a:glow rad="127000">
                    <a:schemeClr val="tx1"/>
                  </a:glow>
                </a:effectLst>
                <a:latin typeface="Arial" charset="0"/>
                <a:ea typeface="ＭＳ Ｐゴシック" charset="0"/>
                <a:cs typeface="ＭＳ Ｐゴシック" charset="0"/>
              </a:rPr>
              <a:t>greed</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(Chapters 1–3).</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pic>
        <p:nvPicPr>
          <p:cNvPr id="91138" name="Picture 2" descr="Image result for Serve Jesus without greed">
            <a:extLst>
              <a:ext uri="{FF2B5EF4-FFF2-40B4-BE49-F238E27FC236}">
                <a16:creationId xmlns:a16="http://schemas.microsoft.com/office/drawing/2014/main" id="{F01EDD5D-6C74-9E44-9BC0-F1241D206E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700808"/>
            <a:ext cx="8890000" cy="4965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5E0CED36-D454-0F4E-9912-D953C661C45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p:txBody>
      </p:sp>
    </p:spTree>
    <p:extLst>
      <p:ext uri="{BB962C8B-B14F-4D97-AF65-F5344CB8AC3E}">
        <p14:creationId xmlns:p14="http://schemas.microsoft.com/office/powerpoint/2010/main" val="2121248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Care about both </a:t>
            </a:r>
            <a:r>
              <a:rPr lang="en-US" sz="4800" b="1" dirty="0">
                <a:solidFill>
                  <a:srgbClr val="FFFF00"/>
                </a:solidFill>
                <a:effectLst>
                  <a:glow rad="127000">
                    <a:schemeClr val="tx1"/>
                  </a:glow>
                </a:effectLst>
                <a:latin typeface="Arial" charset="0"/>
                <a:ea typeface="ＭＳ Ｐゴシック" charset="0"/>
                <a:cs typeface="ＭＳ Ｐゴシック" charset="0"/>
              </a:rPr>
              <a:t>people</a:t>
            </a:r>
            <a:r>
              <a:rPr lang="en-US" sz="4800" b="1" dirty="0">
                <a:effectLst>
                  <a:glow rad="127000">
                    <a:schemeClr val="tx1"/>
                  </a:glow>
                </a:effectLst>
                <a:latin typeface="Arial" charset="0"/>
                <a:ea typeface="ＭＳ Ｐゴシック" charset="0"/>
                <a:cs typeface="ＭＳ Ｐゴシック" charset="0"/>
              </a:rPr>
              <a:t> and </a:t>
            </a:r>
            <a:r>
              <a:rPr lang="en-US" sz="4800" b="1" dirty="0">
                <a:solidFill>
                  <a:srgbClr val="FFFF00"/>
                </a:solidFill>
                <a:effectLst>
                  <a:glow rad="127000">
                    <a:schemeClr val="tx1"/>
                  </a:glow>
                </a:effectLst>
                <a:latin typeface="Arial" charset="0"/>
                <a:ea typeface="ＭＳ Ｐゴシック" charset="0"/>
                <a:cs typeface="ＭＳ Ｐゴシック" charset="0"/>
              </a:rPr>
              <a:t>theology</a:t>
            </a:r>
            <a:r>
              <a:rPr lang="en-US" sz="4800" b="1" dirty="0">
                <a:effectLst>
                  <a:glow rad="127000">
                    <a:schemeClr val="tx1"/>
                  </a:glow>
                </a:effectLst>
                <a:latin typeface="Arial" charset="0"/>
                <a:ea typeface="ＭＳ Ｐゴシック" charset="0"/>
                <a:cs typeface="ＭＳ Ｐゴシック" charset="0"/>
              </a:rPr>
              <a:t> (Chapters 4–5).</a:t>
            </a:r>
          </a:p>
        </p:txBody>
      </p:sp>
      <p:pic>
        <p:nvPicPr>
          <p:cNvPr id="92162" name="Picture 2" descr="Image result for relational theology">
            <a:extLst>
              <a:ext uri="{FF2B5EF4-FFF2-40B4-BE49-F238E27FC236}">
                <a16:creationId xmlns:a16="http://schemas.microsoft.com/office/drawing/2014/main" id="{4A758EED-2C2C-B349-A778-019DAF6FFD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2381878"/>
            <a:ext cx="4176464" cy="2919900"/>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Image result for christ return">
            <a:extLst>
              <a:ext uri="{FF2B5EF4-FFF2-40B4-BE49-F238E27FC236}">
                <a16:creationId xmlns:a16="http://schemas.microsoft.com/office/drawing/2014/main" id="{CBDBC562-12F5-594D-BE36-71CAD044A11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56553" y="2381878"/>
            <a:ext cx="4887447" cy="2919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4982F357-A5FD-E34F-9565-449F6ECBB4C3}"/>
              </a:ext>
            </a:extLst>
          </p:cNvPr>
          <p:cNvSpPr txBox="1">
            <a:spLocks noChangeArrowheads="1"/>
          </p:cNvSpPr>
          <p:nvPr/>
        </p:nvSpPr>
        <p:spPr bwMode="auto">
          <a:xfrm>
            <a:off x="3347864" y="2708920"/>
            <a:ext cx="1656184" cy="1795040"/>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7" name="Rectangle 2">
            <a:extLst>
              <a:ext uri="{FF2B5EF4-FFF2-40B4-BE49-F238E27FC236}">
                <a16:creationId xmlns:a16="http://schemas.microsoft.com/office/drawing/2014/main" id="{7AD8CF59-9FFF-984E-9200-C01016BBD1F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p:txBody>
      </p:sp>
    </p:spTree>
    <p:extLst>
      <p:ext uri="{BB962C8B-B14F-4D97-AF65-F5344CB8AC3E}">
        <p14:creationId xmlns:p14="http://schemas.microsoft.com/office/powerpoint/2010/main" val="1528973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5330" name="Rectangle 5"/>
          <p:cNvSpPr>
            <a:spLocks noGrp="1" noChangeArrowheads="1"/>
          </p:cNvSpPr>
          <p:nvPr>
            <p:ph type="title" idx="4294967295"/>
          </p:nvPr>
        </p:nvSpPr>
        <p:spPr>
          <a:xfrm>
            <a:off x="3124200" y="0"/>
            <a:ext cx="6019800" cy="679450"/>
          </a:xfrm>
          <a:solidFill>
            <a:schemeClr val="bg1">
              <a:alpha val="39999"/>
            </a:schemeClr>
          </a:solidFill>
          <a:ln w="50800" cap="flat">
            <a:solidFill>
              <a:schemeClr val="tx1"/>
            </a:solidFill>
            <a:miter lim="800000"/>
            <a:headEnd/>
            <a:tailEnd/>
          </a:ln>
        </p:spPr>
        <p:txBody>
          <a:bodyPr lIns="548640" rIns="548640" anchor="t">
            <a:spAutoFit/>
          </a:bodyPr>
          <a:lstStyle/>
          <a:p>
            <a:pPr eaLnBrk="1" hangingPunct="1">
              <a:lnSpc>
                <a:spcPct val="80000"/>
              </a:lnSpc>
            </a:pPr>
            <a:r>
              <a:rPr lang="en-US">
                <a:solidFill>
                  <a:schemeClr val="tx1"/>
                </a:solidFill>
                <a:latin typeface="Arial" charset="0"/>
                <a:ea typeface="宋体" charset="0"/>
                <a:cs typeface="宋体" charset="0"/>
              </a:rPr>
              <a:t>Our Mission</a:t>
            </a:r>
          </a:p>
        </p:txBody>
      </p:sp>
      <p:sp>
        <p:nvSpPr>
          <p:cNvPr id="355331" name="Text Box 3"/>
          <p:cNvSpPr txBox="1">
            <a:spLocks noChangeArrowheads="1"/>
          </p:cNvSpPr>
          <p:nvPr/>
        </p:nvSpPr>
        <p:spPr bwMode="auto">
          <a:xfrm>
            <a:off x="3124200" y="4516438"/>
            <a:ext cx="6019800" cy="2341562"/>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charset="0"/>
                <a:ea typeface="ＭＳ Ｐゴシック" charset="0"/>
              </a:rPr>
              <a:t>The mission of Crossroads is to reach the nations by reaching internationals residing in Singapore</a:t>
            </a:r>
            <a:endParaRPr kumimoji="0" lang="en-US" altLang="zh-CN" sz="36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7586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Image result for christ return">
            <a:extLst>
              <a:ext uri="{FF2B5EF4-FFF2-40B4-BE49-F238E27FC236}">
                <a16:creationId xmlns:a16="http://schemas.microsoft.com/office/drawing/2014/main" id="{947938A6-0E06-1343-9A5C-5DFD11D68C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40" y="17489"/>
            <a:ext cx="9135260" cy="686434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144016" y="2100290"/>
            <a:ext cx="8820472" cy="31289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prepared for Christ’s return with your money, friends and Bible.</a:t>
            </a:r>
          </a:p>
        </p:txBody>
      </p:sp>
      <p:sp>
        <p:nvSpPr>
          <p:cNvPr id="4" name="Rectangle 2">
            <a:extLst>
              <a:ext uri="{FF2B5EF4-FFF2-40B4-BE49-F238E27FC236}">
                <a16:creationId xmlns:a16="http://schemas.microsoft.com/office/drawing/2014/main" id="{C4833B52-1DAD-1441-9FC5-59465745D26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p:txBody>
      </p:sp>
    </p:spTree>
    <p:extLst>
      <p:ext uri="{BB962C8B-B14F-4D97-AF65-F5344CB8AC3E}">
        <p14:creationId xmlns:p14="http://schemas.microsoft.com/office/powerpoint/2010/main" val="198080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esus Christ Return Sky">
            <a:extLst>
              <a:ext uri="{FF2B5EF4-FFF2-40B4-BE49-F238E27FC236}">
                <a16:creationId xmlns:a16="http://schemas.microsoft.com/office/drawing/2014/main" id="{F9DD3957-FCB7-1D49-BA3D-CC09F9D17E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will all give an account</a:t>
            </a:r>
          </a:p>
        </p:txBody>
      </p:sp>
      <p:sp>
        <p:nvSpPr>
          <p:cNvPr id="5" name="Rectangle 2">
            <a:extLst>
              <a:ext uri="{FF2B5EF4-FFF2-40B4-BE49-F238E27FC236}">
                <a16:creationId xmlns:a16="http://schemas.microsoft.com/office/drawing/2014/main" id="{F08689E3-4DBC-384B-A4A8-E9CEFA88B65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p:txBody>
      </p:sp>
    </p:spTree>
    <p:extLst>
      <p:ext uri="{BB962C8B-B14F-4D97-AF65-F5344CB8AC3E}">
        <p14:creationId xmlns:p14="http://schemas.microsoft.com/office/powerpoint/2010/main" val="1675131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89053"/>
            <a:ext cx="9144000" cy="751472"/>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1 Thessalonians 5:2</a:t>
            </a:r>
          </a:p>
        </p:txBody>
      </p:sp>
      <p:pic>
        <p:nvPicPr>
          <p:cNvPr id="2" name="Picture 1"/>
          <p:cNvPicPr>
            <a:picLocks noChangeAspect="1"/>
          </p:cNvPicPr>
          <p:nvPr/>
        </p:nvPicPr>
        <p:blipFill>
          <a:blip r:embed="rId3"/>
          <a:stretch>
            <a:fillRect/>
          </a:stretch>
        </p:blipFill>
        <p:spPr>
          <a:xfrm>
            <a:off x="0" y="1143000"/>
            <a:ext cx="9144000" cy="4553389"/>
          </a:xfrm>
          <a:prstGeom prst="rect">
            <a:avLst/>
          </a:prstGeom>
        </p:spPr>
      </p:pic>
      <p:sp>
        <p:nvSpPr>
          <p:cNvPr id="5" name="Rectangle 2"/>
          <p:cNvSpPr txBox="1">
            <a:spLocks noChangeArrowheads="1"/>
          </p:cNvSpPr>
          <p:nvPr/>
        </p:nvSpPr>
        <p:spPr bwMode="auto">
          <a:xfrm>
            <a:off x="8693" y="186883"/>
            <a:ext cx="9144000" cy="751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"like a thief in the night"</a:t>
            </a:r>
          </a:p>
        </p:txBody>
      </p:sp>
    </p:spTree>
    <p:extLst>
      <p:ext uri="{BB962C8B-B14F-4D97-AF65-F5344CB8AC3E}">
        <p14:creationId xmlns:p14="http://schemas.microsoft.com/office/powerpoint/2010/main" val="59684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mr-IN"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a:t>
            </a:r>
            <a:r>
              <a:rPr kumimoji="0" lang="mr-IN" sz="2000" b="1" i="0" u="none" strike="noStrike" kern="1200" cap="none" spc="0" normalizeH="0" baseline="0" noProof="0" dirty="0">
                <a:ln>
                  <a:noFill/>
                </a:ln>
                <a:solidFill>
                  <a:srgbClr val="000000"/>
                </a:solidFill>
                <a:effectLst/>
                <a:uLnTx/>
                <a:uFillTx/>
                <a:latin typeface="Arial" charset="0"/>
                <a:ea typeface="Times New Roman"/>
                <a:cs typeface="Times New Roman"/>
              </a:rPr>
              <a:t>"</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146435"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14643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4643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46438"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14643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146440"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46441"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46444"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146445"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Arial" charset="0"/>
                <a:cs typeface="Times New Roman" charset="0"/>
              </a:rPr>
              <a:t>NT Overview (Paul</a:t>
            </a:r>
            <a:r>
              <a:rPr lang="mr-IN" altLang="ja-JP" sz="4000" b="1" dirty="0">
                <a:solidFill>
                  <a:srgbClr val="FFFFFF"/>
                </a:solidFill>
                <a:latin typeface="Arial" charset="0"/>
                <a:cs typeface="Times New Roman" charset="0"/>
              </a:rPr>
              <a:t>'</a:t>
            </a:r>
            <a:r>
              <a:rPr lang="en-US" altLang="ja-JP" sz="4000" b="1" dirty="0">
                <a:solidFill>
                  <a:srgbClr val="FFFFFF"/>
                </a:solidFill>
                <a:latin typeface="Arial" charset="0"/>
                <a:cs typeface="Times New Roman" charset="0"/>
              </a:rPr>
              <a:t>s Letters)</a:t>
            </a:r>
            <a:endParaRPr lang="en-US" sz="4000" b="1" dirty="0">
              <a:solidFill>
                <a:srgbClr val="FFFFFF"/>
              </a:solidFill>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46459"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Pauline</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46460"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46461"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30"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46463"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46464"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46465"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371550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6650514" cy="1947815"/>
          </a:xfrm>
          <a:effectLst/>
        </p:spPr>
        <p:txBody>
          <a:bodyPr/>
          <a:lstStyle/>
          <a:p>
            <a:r>
              <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1-2 Thessalonians</a:t>
            </a:r>
          </a:p>
        </p:txBody>
      </p:sp>
      <p:sp>
        <p:nvSpPr>
          <p:cNvPr id="13" name="Oval 58"/>
          <p:cNvSpPr>
            <a:spLocks noChangeArrowheads="1"/>
          </p:cNvSpPr>
          <p:nvPr/>
        </p:nvSpPr>
        <p:spPr bwMode="auto">
          <a:xfrm>
            <a:off x="4189759" y="71849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4" name="Text Box 76"/>
          <p:cNvSpPr txBox="1">
            <a:spLocks noChangeArrowheads="1"/>
          </p:cNvSpPr>
          <p:nvPr/>
        </p:nvSpPr>
        <p:spPr bwMode="auto">
          <a:xfrm>
            <a:off x="4433955" y="62068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Thessalonica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212</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3" name="Right Arrow 2"/>
          <p:cNvSpPr/>
          <p:nvPr/>
        </p:nvSpPr>
        <p:spPr bwMode="auto">
          <a:xfrm rot="16831919">
            <a:off x="3794441" y="1243044"/>
            <a:ext cx="8287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0" name="Oval 58"/>
          <p:cNvSpPr>
            <a:spLocks noChangeArrowheads="1"/>
          </p:cNvSpPr>
          <p:nvPr/>
        </p:nvSpPr>
        <p:spPr bwMode="auto">
          <a:xfrm>
            <a:off x="4005404" y="202111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2" name="Text Box 76"/>
          <p:cNvSpPr txBox="1">
            <a:spLocks noChangeArrowheads="1"/>
          </p:cNvSpPr>
          <p:nvPr/>
        </p:nvSpPr>
        <p:spPr bwMode="auto">
          <a:xfrm>
            <a:off x="3734652" y="215946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Corinth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5" name="Text Box 76"/>
          <p:cNvSpPr txBox="1">
            <a:spLocks noChangeArrowheads="1"/>
          </p:cNvSpPr>
          <p:nvPr/>
        </p:nvSpPr>
        <p:spPr bwMode="auto">
          <a:xfrm>
            <a:off x="3131840" y="44624"/>
            <a:ext cx="2586317" cy="584776"/>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Macedonia</a:t>
            </a:r>
            <a:endParaRPr kumimoji="0" lang="en-US" sz="32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Tree>
    <p:extLst>
      <p:ext uri="{BB962C8B-B14F-4D97-AF65-F5344CB8AC3E}">
        <p14:creationId xmlns:p14="http://schemas.microsoft.com/office/powerpoint/2010/main" val="14912508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6*min(max(#ppt_w*#ppt_h,.3),1)-7.4)/-.7*#ppt_w"/>
                                          </p:val>
                                        </p:tav>
                                        <p:tav tm="100000">
                                          <p:val>
                                            <p:strVal val="#ppt_w"/>
                                          </p:val>
                                        </p:tav>
                                      </p:tavLst>
                                    </p:anim>
                                    <p:anim calcmode="lin" valueType="num">
                                      <p:cBhvr>
                                        <p:cTn id="8" dur="500" fill="hold"/>
                                        <p:tgtEl>
                                          <p:spTgt spid="10"/>
                                        </p:tgtEl>
                                        <p:attrNameLst>
                                          <p:attrName>ppt_h</p:attrName>
                                        </p:attrNameLst>
                                      </p:cBhvr>
                                      <p:tavLst>
                                        <p:tav tm="0">
                                          <p:val>
                                            <p:strVal val="(6*min(max(#ppt_w*#ppt_h,.3),1)-7.4)/-.7*#ppt_h"/>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par>
                          <p:cTn id="18" fill="hold">
                            <p:stCondLst>
                              <p:cond delay="500"/>
                            </p:stCondLst>
                            <p:childTnLst>
                              <p:par>
                                <p:cTn id="19" presetID="23" presetClass="entr" presetSubtype="36"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strVal val="(6*min(max(#ppt_w*#ppt_h,.3),1)-7.4)/-.7*#ppt_w"/>
                                          </p:val>
                                        </p:tav>
                                        <p:tav tm="100000">
                                          <p:val>
                                            <p:strVal val="#ppt_w"/>
                                          </p:val>
                                        </p:tav>
                                      </p:tavLst>
                                    </p:anim>
                                    <p:anim calcmode="lin" valueType="num">
                                      <p:cBhvr>
                                        <p:cTn id="22" dur="500" fill="hold"/>
                                        <p:tgtEl>
                                          <p:spTgt spid="13"/>
                                        </p:tgtEl>
                                        <p:attrNameLst>
                                          <p:attrName>ppt_h</p:attrName>
                                        </p:attrNameLst>
                                      </p:cBhvr>
                                      <p:tavLst>
                                        <p:tav tm="0">
                                          <p:val>
                                            <p:strVal val="(6*min(max(#ppt_w*#ppt_h,.3),1)-7.4)/-.7*#ppt_h"/>
                                          </p:val>
                                        </p:tav>
                                        <p:tav tm="100000">
                                          <p:val>
                                            <p:strVal val="#ppt_h"/>
                                          </p:val>
                                        </p:tav>
                                      </p:tavLst>
                                    </p:anim>
                                    <p:anim calcmode="lin" valueType="num">
                                      <p:cBhvr>
                                        <p:cTn id="23" dur="500" fill="hold"/>
                                        <p:tgtEl>
                                          <p:spTgt spid="13"/>
                                        </p:tgtEl>
                                        <p:attrNameLst>
                                          <p:attrName>ppt_x</p:attrName>
                                        </p:attrNameLst>
                                      </p:cBhvr>
                                      <p:tavLst>
                                        <p:tav tm="0">
                                          <p:val>
                                            <p:fltVal val="0.5"/>
                                          </p:val>
                                        </p:tav>
                                        <p:tav tm="100000">
                                          <p:val>
                                            <p:strVal val="#ppt_x"/>
                                          </p:val>
                                        </p:tav>
                                      </p:tavLst>
                                    </p:anim>
                                    <p:anim calcmode="lin" valueType="num">
                                      <p:cBhvr>
                                        <p:cTn id="24" dur="500" fill="hold"/>
                                        <p:tgtEl>
                                          <p:spTgt spid="13"/>
                                        </p:tgtEl>
                                        <p:attrNameLst>
                                          <p:attrName>ppt_y</p:attrName>
                                        </p:attrNameLst>
                                      </p:cBhvr>
                                      <p:tavLst>
                                        <p:tav tm="0">
                                          <p:val>
                                            <p:strVal val="1+(6*min(max(#ppt_w*#ppt_h,.3),1)-7.4)/-.7*#ppt_h/2"/>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 grpId="0" animBg="1"/>
      <p:bldP spid="10" grpId="0" animBg="1"/>
      <p:bldP spid="12"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ext Box 2"/>
          <p:cNvSpPr txBox="1">
            <a:spLocks noChangeArrowheads="1"/>
          </p:cNvSpPr>
          <p:nvPr/>
        </p:nvSpPr>
        <p:spPr bwMode="auto">
          <a:xfrm>
            <a:off x="8274050" y="1524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solidFill>
                  <a:srgbClr val="003366"/>
                </a:solidFill>
                <a:latin typeface="Arial" charset="0"/>
                <a:cs typeface="Arial" charset="0"/>
              </a:rPr>
              <a:t>214</a:t>
            </a:r>
          </a:p>
        </p:txBody>
      </p:sp>
      <p:sp>
        <p:nvSpPr>
          <p:cNvPr id="26628" name="Text Box 4"/>
          <p:cNvSpPr txBox="1">
            <a:spLocks noChangeArrowheads="1"/>
          </p:cNvSpPr>
          <p:nvPr/>
        </p:nvSpPr>
        <p:spPr bwMode="auto">
          <a:xfrm>
            <a:off x="762000" y="1143000"/>
            <a:ext cx="8305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ltLang="zh-CN" b="1" dirty="0">
                <a:solidFill>
                  <a:srgbClr val="000000"/>
                </a:solidFill>
                <a:latin typeface="Arial" charset="0"/>
                <a:cs typeface="Arial" charset="0"/>
              </a:rPr>
              <a:t>Paul wrote 2 Thessalonians to help the believers handle </a:t>
            </a:r>
            <a:r>
              <a:rPr lang="en-US" altLang="zh-CN" b="1" dirty="0">
                <a:solidFill>
                  <a:srgbClr val="FF0000"/>
                </a:solidFill>
                <a:latin typeface="Arial" charset="0"/>
                <a:cs typeface="Arial" charset="0"/>
              </a:rPr>
              <a:t>three difficulties </a:t>
            </a:r>
            <a:r>
              <a:rPr lang="en-US" altLang="zh-CN" b="1" dirty="0">
                <a:solidFill>
                  <a:srgbClr val="000000"/>
                </a:solidFill>
                <a:latin typeface="Arial" charset="0"/>
                <a:cs typeface="Arial" charset="0"/>
              </a:rPr>
              <a:t>facing the church:</a:t>
            </a:r>
            <a:endParaRPr lang="en-US" b="1" dirty="0">
              <a:solidFill>
                <a:srgbClr val="000000"/>
              </a:solidFill>
              <a:latin typeface="Arial" charset="0"/>
              <a:cs typeface="Arial" charset="0"/>
            </a:endParaRPr>
          </a:p>
        </p:txBody>
      </p:sp>
      <p:sp>
        <p:nvSpPr>
          <p:cNvPr id="2" name="Title 1"/>
          <p:cNvSpPr>
            <a:spLocks noGrp="1"/>
          </p:cNvSpPr>
          <p:nvPr>
            <p:ph type="title" idx="4294967295"/>
          </p:nvPr>
        </p:nvSpPr>
        <p:spPr>
          <a:xfrm>
            <a:off x="1410039" y="188913"/>
            <a:ext cx="6240170" cy="655637"/>
          </a:xfrm>
          <a:solidFill>
            <a:srgbClr val="3333CC"/>
          </a:solidFill>
        </p:spPr>
        <p:txBody>
          <a:bodyPr wrap="square">
            <a:spAutoFit/>
          </a:bodyPr>
          <a:lstStyle/>
          <a:p>
            <a:pPr algn="ctr" eaLnBrk="1" hangingPunct="1">
              <a:defRPr/>
            </a:pPr>
            <a:r>
              <a:rPr lang="en-US" sz="4000" kern="1200" dirty="0">
                <a:solidFill>
                  <a:schemeClr val="bg1"/>
                </a:solidFill>
                <a:latin typeface="Arial" charset="0"/>
                <a:ea typeface="ＭＳ Ｐゴシック" charset="0"/>
                <a:cs typeface="Arial" charset="0"/>
              </a:rPr>
              <a:t>Argument </a:t>
            </a:r>
          </a:p>
        </p:txBody>
      </p:sp>
      <p:sp>
        <p:nvSpPr>
          <p:cNvPr id="6" name="Text Box 4"/>
          <p:cNvSpPr txBox="1">
            <a:spLocks noChangeArrowheads="1"/>
          </p:cNvSpPr>
          <p:nvPr/>
        </p:nvSpPr>
        <p:spPr bwMode="auto">
          <a:xfrm>
            <a:off x="874713" y="4261076"/>
            <a:ext cx="83058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ltLang="zh-CN" b="1" dirty="0">
                <a:solidFill>
                  <a:srgbClr val="000000"/>
                </a:solidFill>
                <a:latin typeface="Arial" charset="0"/>
                <a:cs typeface="Arial" charset="0"/>
              </a:rPr>
              <a:t>Paul wrote to </a:t>
            </a:r>
            <a:r>
              <a:rPr lang="en-US" altLang="zh-CN" b="1" i="1" dirty="0">
                <a:solidFill>
                  <a:srgbClr val="FF0000"/>
                </a:solidFill>
                <a:latin typeface="Arial" charset="0"/>
                <a:cs typeface="Arial" charset="0"/>
              </a:rPr>
              <a:t>encourage</a:t>
            </a:r>
            <a:r>
              <a:rPr lang="en-US" altLang="zh-CN" b="1" dirty="0">
                <a:solidFill>
                  <a:srgbClr val="FF0000"/>
                </a:solidFill>
                <a:latin typeface="Arial" charset="0"/>
                <a:cs typeface="Arial" charset="0"/>
              </a:rPr>
              <a:t> </a:t>
            </a:r>
            <a:r>
              <a:rPr lang="en-US" altLang="zh-CN" b="1" dirty="0">
                <a:solidFill>
                  <a:schemeClr val="accent5">
                    <a:lumMod val="10000"/>
                  </a:schemeClr>
                </a:solidFill>
                <a:latin typeface="Arial" charset="0"/>
                <a:cs typeface="Arial" charset="0"/>
              </a:rPr>
              <a:t>perseverance</a:t>
            </a:r>
            <a:r>
              <a:rPr lang="en-US" altLang="zh-CN" b="1" dirty="0">
                <a:solidFill>
                  <a:srgbClr val="000000"/>
                </a:solidFill>
                <a:latin typeface="Arial" charset="0"/>
                <a:cs typeface="Arial" charset="0"/>
              </a:rPr>
              <a:t> based upon their future reward at the day of the Lord (ch. 1) and to </a:t>
            </a:r>
            <a:r>
              <a:rPr lang="en-US" altLang="zh-CN" b="1" i="1" dirty="0">
                <a:solidFill>
                  <a:srgbClr val="FF0000"/>
                </a:solidFill>
                <a:latin typeface="Arial" charset="0"/>
                <a:cs typeface="Arial" charset="0"/>
              </a:rPr>
              <a:t>correct</a:t>
            </a:r>
            <a:r>
              <a:rPr lang="en-US" altLang="zh-CN" b="1" dirty="0">
                <a:solidFill>
                  <a:srgbClr val="FF0000"/>
                </a:solidFill>
                <a:latin typeface="Arial" charset="0"/>
                <a:cs typeface="Arial" charset="0"/>
              </a:rPr>
              <a:t>  </a:t>
            </a:r>
            <a:r>
              <a:rPr lang="en-US" altLang="zh-CN" b="1" dirty="0">
                <a:solidFill>
                  <a:schemeClr val="accent5">
                    <a:lumMod val="10000"/>
                  </a:schemeClr>
                </a:solidFill>
                <a:latin typeface="Arial" charset="0"/>
                <a:cs typeface="Arial" charset="0"/>
              </a:rPr>
              <a:t>their false notion</a:t>
            </a:r>
            <a:r>
              <a:rPr lang="en-US" altLang="zh-CN" b="1" dirty="0">
                <a:solidFill>
                  <a:srgbClr val="FF0000"/>
                </a:solidFill>
                <a:latin typeface="Arial" charset="0"/>
                <a:cs typeface="Arial" charset="0"/>
              </a:rPr>
              <a:t> </a:t>
            </a:r>
            <a:r>
              <a:rPr lang="en-US" altLang="zh-CN" b="1" dirty="0">
                <a:solidFill>
                  <a:srgbClr val="000000"/>
                </a:solidFill>
                <a:latin typeface="Arial" charset="0"/>
                <a:cs typeface="Arial" charset="0"/>
              </a:rPr>
              <a:t>of the day of the Lord (ch. 2) so he </a:t>
            </a:r>
            <a:r>
              <a:rPr lang="en-US" altLang="zh-CN" b="1" i="1" dirty="0">
                <a:solidFill>
                  <a:srgbClr val="FF0000"/>
                </a:solidFill>
                <a:latin typeface="Arial" charset="0"/>
                <a:cs typeface="Arial" charset="0"/>
              </a:rPr>
              <a:t>exhorted</a:t>
            </a:r>
            <a:r>
              <a:rPr lang="en-US" altLang="zh-CN" b="1" dirty="0">
                <a:solidFill>
                  <a:srgbClr val="000000"/>
                </a:solidFill>
                <a:latin typeface="Arial" charset="0"/>
                <a:cs typeface="Arial" charset="0"/>
              </a:rPr>
              <a:t> discipline instead of </a:t>
            </a:r>
            <a:r>
              <a:rPr lang="en-US" altLang="zh-CN" b="1" dirty="0">
                <a:solidFill>
                  <a:schemeClr val="accent5">
                    <a:lumMod val="10000"/>
                  </a:schemeClr>
                </a:solidFill>
                <a:latin typeface="Arial" charset="0"/>
                <a:cs typeface="Arial" charset="0"/>
              </a:rPr>
              <a:t>idleness</a:t>
            </a:r>
            <a:r>
              <a:rPr lang="en-US" altLang="zh-CN" b="1" dirty="0">
                <a:solidFill>
                  <a:srgbClr val="000000"/>
                </a:solidFill>
                <a:latin typeface="Arial" charset="0"/>
                <a:cs typeface="Arial" charset="0"/>
              </a:rPr>
              <a:t> (ch. 3).  The key theme is the day of the Lord and its implications on behavior. </a:t>
            </a:r>
            <a:endParaRPr lang="en-US" b="1" dirty="0">
              <a:solidFill>
                <a:srgbClr val="000000"/>
              </a:solidFill>
              <a:latin typeface="Arial" charset="0"/>
              <a:cs typeface="Arial" charset="0"/>
            </a:endParaRPr>
          </a:p>
        </p:txBody>
      </p:sp>
      <p:sp>
        <p:nvSpPr>
          <p:cNvPr id="7" name="Text Box 4"/>
          <p:cNvSpPr txBox="1">
            <a:spLocks noChangeArrowheads="1"/>
          </p:cNvSpPr>
          <p:nvPr/>
        </p:nvSpPr>
        <p:spPr bwMode="auto">
          <a:xfrm>
            <a:off x="1237796" y="2147673"/>
            <a:ext cx="7942717"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46088" indent="-4460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buFontTx/>
              <a:buAutoNum type="arabicPeriod"/>
            </a:pPr>
            <a:r>
              <a:rPr lang="en-US" altLang="zh-CN" b="1" dirty="0">
                <a:solidFill>
                  <a:srgbClr val="000000"/>
                </a:solidFill>
                <a:latin typeface="Arial" charset="0"/>
                <a:cs typeface="Arial" charset="0"/>
              </a:rPr>
              <a:t>Increased </a:t>
            </a:r>
            <a:r>
              <a:rPr lang="en-US" altLang="zh-CN" b="1" dirty="0">
                <a:solidFill>
                  <a:srgbClr val="FF0000"/>
                </a:solidFill>
                <a:latin typeface="Arial" charset="0"/>
                <a:cs typeface="Arial" charset="0"/>
              </a:rPr>
              <a:t>persecution</a:t>
            </a:r>
            <a:r>
              <a:rPr lang="en-US" altLang="zh-CN" b="1" dirty="0">
                <a:solidFill>
                  <a:srgbClr val="000000"/>
                </a:solidFill>
                <a:latin typeface="Arial" charset="0"/>
                <a:cs typeface="Arial" charset="0"/>
              </a:rPr>
              <a:t> (1:3-10), </a:t>
            </a:r>
          </a:p>
          <a:p>
            <a:pPr defTabSz="914400" eaLnBrk="1" fontAlgn="base" hangingPunct="1">
              <a:spcBef>
                <a:spcPct val="0"/>
              </a:spcBef>
              <a:spcAft>
                <a:spcPct val="0"/>
              </a:spcAft>
              <a:buFontTx/>
              <a:buAutoNum type="arabicPeriod"/>
            </a:pPr>
            <a:r>
              <a:rPr lang="en-US" altLang="zh-CN" b="1" dirty="0">
                <a:solidFill>
                  <a:srgbClr val="000000"/>
                </a:solidFill>
                <a:latin typeface="Arial" charset="0"/>
                <a:cs typeface="Arial" charset="0"/>
              </a:rPr>
              <a:t>False </a:t>
            </a:r>
            <a:r>
              <a:rPr lang="en-US" altLang="zh-CN" b="1" dirty="0">
                <a:solidFill>
                  <a:srgbClr val="FF0000"/>
                </a:solidFill>
                <a:latin typeface="Arial" charset="0"/>
                <a:cs typeface="Arial" charset="0"/>
              </a:rPr>
              <a:t>teaching</a:t>
            </a:r>
            <a:r>
              <a:rPr lang="en-US" altLang="zh-CN" b="1" dirty="0">
                <a:solidFill>
                  <a:srgbClr val="000000"/>
                </a:solidFill>
                <a:latin typeface="Arial" charset="0"/>
                <a:cs typeface="Arial" charset="0"/>
              </a:rPr>
              <a:t> that the day of the Lord had already come (2:1-12), and </a:t>
            </a:r>
          </a:p>
          <a:p>
            <a:pPr defTabSz="914400" eaLnBrk="1" fontAlgn="base" hangingPunct="1">
              <a:spcBef>
                <a:spcPct val="0"/>
              </a:spcBef>
              <a:spcAft>
                <a:spcPct val="0"/>
              </a:spcAft>
              <a:buFontTx/>
              <a:buAutoNum type="arabicPeriod"/>
            </a:pPr>
            <a:r>
              <a:rPr lang="en-US" altLang="zh-CN" b="1" dirty="0">
                <a:solidFill>
                  <a:srgbClr val="000000"/>
                </a:solidFill>
                <a:latin typeface="Arial" charset="0"/>
                <a:cs typeface="Arial" charset="0"/>
              </a:rPr>
              <a:t>Idleness in some </a:t>
            </a:r>
            <a:r>
              <a:rPr lang="en-US" altLang="zh-CN" b="1" dirty="0">
                <a:solidFill>
                  <a:srgbClr val="FF0000"/>
                </a:solidFill>
                <a:latin typeface="Arial" charset="0"/>
                <a:cs typeface="Arial" charset="0"/>
              </a:rPr>
              <a:t>lazy</a:t>
            </a:r>
            <a:r>
              <a:rPr lang="en-US" altLang="zh-CN" b="1" dirty="0">
                <a:solidFill>
                  <a:srgbClr val="000000"/>
                </a:solidFill>
                <a:latin typeface="Arial" charset="0"/>
                <a:cs typeface="Arial" charset="0"/>
              </a:rPr>
              <a:t> Thessalonian Christians who were "waiting for the rapture" (3:6-15).  </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4231551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a:ex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does God </a:t>
            </a:r>
            <a:r>
              <a:rPr lang="en-SG" sz="4800" b="1" dirty="0">
                <a:solidFill>
                  <a:srgbClr val="FFFF00"/>
                </a:solidFill>
                <a:effectLst>
                  <a:glow rad="127000">
                    <a:schemeClr val="tx1"/>
                  </a:glow>
                </a:effectLst>
                <a:latin typeface="Arial" charset="0"/>
                <a:ea typeface="ＭＳ Ｐゴシック" charset="0"/>
                <a:cs typeface="ＭＳ Ｐゴシック" charset="0"/>
              </a:rPr>
              <a:t>affirm</a:t>
            </a:r>
            <a:r>
              <a:rPr lang="en-SG" sz="4800" b="1" dirty="0">
                <a:effectLst>
                  <a:glow rad="127000">
                    <a:schemeClr val="tx1"/>
                  </a:glow>
                </a:effectLst>
                <a:latin typeface="Arial" charset="0"/>
                <a:ea typeface="ＭＳ Ｐゴシック" charset="0"/>
                <a:cs typeface="ＭＳ Ｐゴシック" charset="0"/>
              </a:rPr>
              <a:t> us when we face tough times</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5A5066A6-31BC-7F41-A35E-8197CCFC3A9C}"/>
              </a:ext>
            </a:extLst>
          </p:cNvPr>
          <p:cNvSpPr txBox="1">
            <a:spLocks noChangeArrowheads="1"/>
          </p:cNvSpPr>
          <p:nvPr/>
        </p:nvSpPr>
        <p:spPr bwMode="auto">
          <a:xfrm>
            <a:off x="419100" y="5279572"/>
            <a:ext cx="83058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altLang="zh-CN" sz="5400" b="1" dirty="0">
                <a:solidFill>
                  <a:srgbClr val="000000"/>
                </a:solidFill>
                <a:latin typeface="Arial" charset="0"/>
                <a:cs typeface="Arial" charset="0"/>
              </a:rPr>
              <a:t>3 ways…</a:t>
            </a:r>
            <a:endParaRPr lang="en-US" sz="5400" b="1" dirty="0">
              <a:solidFill>
                <a:srgbClr val="000000"/>
              </a:solidFill>
              <a:latin typeface="Arial" charset="0"/>
              <a:cs typeface="Arial" charset="0"/>
            </a:endParaRPr>
          </a:p>
        </p:txBody>
      </p:sp>
    </p:spTree>
    <p:extLst>
      <p:ext uri="{BB962C8B-B14F-4D97-AF65-F5344CB8AC3E}">
        <p14:creationId xmlns:p14="http://schemas.microsoft.com/office/powerpoint/2010/main" val="3526268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7200" dirty="0">
                <a:solidFill>
                  <a:schemeClr val="tx1"/>
                </a:solidFill>
                <a:latin typeface="Arial" charset="0"/>
                <a:ea typeface="Osaka" charset="0"/>
                <a:cs typeface="Arial" charset="0"/>
              </a:rPr>
              <a:t>Slides on </a:t>
            </a:r>
            <a:br>
              <a:rPr lang="en-US" sz="7200" dirty="0">
                <a:solidFill>
                  <a:schemeClr val="tx1"/>
                </a:solidFill>
                <a:latin typeface="Arial" charset="0"/>
                <a:ea typeface="Osaka" charset="0"/>
                <a:cs typeface="Arial" charset="0"/>
              </a:rPr>
            </a:br>
            <a:r>
              <a:rPr lang="en-US" sz="7200" dirty="0">
                <a:solidFill>
                  <a:schemeClr val="bg1"/>
                </a:solidFill>
                <a:latin typeface="Arial" charset="0"/>
                <a:ea typeface="Osaka" charset="0"/>
                <a:cs typeface="Arial" charset="0"/>
              </a:rPr>
              <a:t>2 Thessalonians 1</a:t>
            </a:r>
          </a:p>
        </p:txBody>
      </p:sp>
    </p:spTree>
    <p:extLst>
      <p:ext uri="{BB962C8B-B14F-4D97-AF65-F5344CB8AC3E}">
        <p14:creationId xmlns:p14="http://schemas.microsoft.com/office/powerpoint/2010/main" val="1299016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a:extLst/>
        </p:spPr>
        <p:txBody>
          <a:bodyPr/>
          <a:lstStyle/>
          <a:p>
            <a:pPr>
              <a:defRPr/>
            </a:pPr>
            <a:r>
              <a:rPr lang="en-US" sz="3600" b="1" dirty="0">
                <a:effectLst>
                  <a:glow rad="876300">
                    <a:schemeClr val="tx1"/>
                  </a:glow>
                </a:effectLst>
                <a:latin typeface="Arial" charset="0"/>
                <a:ea typeface="ＭＳ Ｐゴシック" charset="0"/>
                <a:cs typeface="ＭＳ Ｐゴシック" charset="0"/>
              </a:rPr>
              <a:t>Outline of 2 Thessalonians</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Emotions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1</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kern="0" dirty="0">
                <a:effectLst>
                  <a:glow rad="876300">
                    <a:schemeClr val="tx1"/>
                  </a:glow>
                </a:effectLst>
                <a:latin typeface="Arial" charset="0"/>
                <a:ea typeface="ＭＳ Ｐゴシック" charset="0"/>
                <a:cs typeface="ＭＳ Ｐゴシック" charset="0"/>
              </a:rPr>
              <a:t>How God affirms…</a:t>
            </a:r>
          </a:p>
        </p:txBody>
      </p:sp>
    </p:spTree>
    <p:extLst>
      <p:ext uri="{BB962C8B-B14F-4D97-AF65-F5344CB8AC3E}">
        <p14:creationId xmlns:p14="http://schemas.microsoft.com/office/powerpoint/2010/main" val="112081395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 </a:t>
            </a:r>
            <a:r>
              <a:rPr lang="en-SG" sz="3600" b="1" i="1" dirty="0">
                <a:effectLst>
                  <a:glow rad="127000">
                    <a:schemeClr val="tx1"/>
                  </a:glow>
                </a:effectLst>
                <a:latin typeface="Arial" charset="0"/>
                <a:ea typeface="ＭＳ Ｐゴシック" charset="0"/>
                <a:cs typeface="ＭＳ Ｐゴシック" charset="0"/>
              </a:rPr>
              <a:t>Emotionally: </a:t>
            </a:r>
            <a:r>
              <a:rPr lang="en-SG" sz="3600" b="1" dirty="0">
                <a:effectLst>
                  <a:glow rad="127000">
                    <a:schemeClr val="tx1"/>
                  </a:glow>
                </a:effectLst>
                <a:latin typeface="Arial" charset="0"/>
                <a:ea typeface="ＭＳ Ｐゴシック" charset="0"/>
                <a:cs typeface="ＭＳ Ｐゴシック" charset="0"/>
              </a:rPr>
              <a:t>God gives </a:t>
            </a:r>
            <a:r>
              <a:rPr lang="en-SG" sz="3600" b="1" dirty="0">
                <a:solidFill>
                  <a:srgbClr val="FFFF00"/>
                </a:solidFill>
                <a:effectLst>
                  <a:glow rad="127000">
                    <a:schemeClr val="tx1"/>
                  </a:glow>
                </a:effectLst>
                <a:latin typeface="Arial" charset="0"/>
                <a:ea typeface="ＭＳ Ｐゴシック" charset="0"/>
                <a:cs typeface="ＭＳ Ｐゴシック" charset="0"/>
              </a:rPr>
              <a:t>perseverance</a:t>
            </a:r>
            <a:r>
              <a:rPr lang="en-SG" sz="3600" b="1" dirty="0">
                <a:effectLst>
                  <a:glow rad="127000">
                    <a:schemeClr val="tx1"/>
                  </a:glow>
                </a:effectLst>
                <a:latin typeface="Arial" charset="0"/>
                <a:ea typeface="ＭＳ Ｐゴシック" charset="0"/>
                <a:cs typeface="ＭＳ Ｐゴシック" charset="0"/>
              </a:rPr>
              <a:t> to bring maturity (2 Thess 1).</a:t>
            </a:r>
            <a:endParaRPr lang="en-US" sz="3600" b="1" dirty="0">
              <a:effectLst>
                <a:glow rad="127000">
                  <a:schemeClr val="tx1"/>
                </a:glow>
              </a:effectLst>
              <a:latin typeface="Arial"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9864118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78" name="Rectangle 2"/>
          <p:cNvSpPr>
            <a:spLocks noGrp="1" noChangeArrowheads="1"/>
          </p:cNvSpPr>
          <p:nvPr>
            <p:ph type="title" idx="4294967295"/>
          </p:nvPr>
        </p:nvSpPr>
        <p:spPr>
          <a:xfrm>
            <a:off x="3124200" y="0"/>
            <a:ext cx="6019800" cy="679450"/>
          </a:xfrm>
          <a:solidFill>
            <a:schemeClr val="bg1">
              <a:alpha val="39999"/>
            </a:schemeClr>
          </a:solidFill>
          <a:ln w="50800" cap="flat">
            <a:solidFill>
              <a:schemeClr val="tx1"/>
            </a:solidFill>
            <a:miter lim="800000"/>
            <a:headEnd/>
            <a:tailEnd/>
          </a:ln>
        </p:spPr>
        <p:txBody>
          <a:bodyPr lIns="548640" rIns="548640" anchor="t">
            <a:spAutoFit/>
          </a:bodyPr>
          <a:lstStyle/>
          <a:p>
            <a:pPr eaLnBrk="1" hangingPunct="1">
              <a:lnSpc>
                <a:spcPct val="80000"/>
              </a:lnSpc>
            </a:pPr>
            <a:r>
              <a:rPr lang="en-US">
                <a:solidFill>
                  <a:schemeClr val="tx1"/>
                </a:solidFill>
                <a:latin typeface="Arial" charset="0"/>
                <a:ea typeface="宋体" charset="0"/>
                <a:cs typeface="宋体" charset="0"/>
              </a:rPr>
              <a:t>Our Vision</a:t>
            </a:r>
          </a:p>
        </p:txBody>
      </p:sp>
      <p:sp>
        <p:nvSpPr>
          <p:cNvPr id="357379" name="Text Box 3"/>
          <p:cNvSpPr txBox="1">
            <a:spLocks noChangeArrowheads="1"/>
          </p:cNvSpPr>
          <p:nvPr/>
        </p:nvSpPr>
        <p:spPr bwMode="auto">
          <a:xfrm>
            <a:off x="3124200" y="2028825"/>
            <a:ext cx="6019800" cy="4829175"/>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ea typeface="ＭＳ Ｐゴシック" charset="0"/>
              </a:rPr>
              <a:t>The vision of Crossroads is to lead internationals into a vital relationship with Jesus Christ as disciples who can transform their unique spheres of influence (2 Tim. 2:2).  In particular, Crossroads focuses primarily, but not exclusively, on reaching the English-speaking community</a:t>
            </a:r>
            <a:endParaRPr kumimoji="0" lang="en-US" altLang="zh-CN" sz="20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80417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276232413"/>
              </p:ext>
            </p:extLst>
          </p:nvPr>
        </p:nvGraphicFramePr>
        <p:xfrm>
          <a:off x="1" y="1185862"/>
          <a:ext cx="9144000" cy="4699905"/>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39981">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39981">
                <a:tc>
                  <a:txBody>
                    <a:bodyPr/>
                    <a:lstStyle/>
                    <a:p>
                      <a:pPr algn="ctr">
                        <a:spcAft>
                          <a:spcPts val="0"/>
                        </a:spcAft>
                        <a:tabLst>
                          <a:tab pos="457200" algn="l"/>
                        </a:tabLst>
                      </a:pPr>
                      <a:r>
                        <a:rPr lang="en-US" sz="2400" b="1">
                          <a:effectLst/>
                          <a:latin typeface="Arial"/>
                          <a:ea typeface="Times New Roman"/>
                          <a:cs typeface="Arial"/>
                        </a:rPr>
                        <a:t>Total Verses</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mr-IN" sz="2400" b="1" dirty="0">
                          <a:effectLst/>
                          <a:latin typeface="Arial"/>
                          <a:ea typeface="Times New Roman"/>
                          <a:cs typeface="Arial"/>
                        </a:rPr>
                        <a:t>"</a:t>
                      </a:r>
                      <a:r>
                        <a:rPr lang="en-US" sz="2400" b="1" dirty="0">
                          <a:effectLst/>
                          <a:latin typeface="Arial"/>
                          <a:ea typeface="Times New Roman"/>
                          <a:cs typeface="Arial"/>
                        </a:rPr>
                        <a:t>God</a:t>
                      </a:r>
                      <a:r>
                        <a:rPr lang="mr-IN"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mr-IN" sz="2400" b="1" dirty="0">
                          <a:effectLst/>
                          <a:latin typeface="Arial"/>
                          <a:ea typeface="Times New Roman"/>
                          <a:cs typeface="Arial"/>
                        </a:rPr>
                        <a:t>"</a:t>
                      </a:r>
                      <a:r>
                        <a:rPr lang="en-US" sz="2400" b="1" dirty="0">
                          <a:effectLst/>
                          <a:latin typeface="Arial"/>
                          <a:ea typeface="Times New Roman"/>
                          <a:cs typeface="Arial"/>
                        </a:rPr>
                        <a:t>Lord</a:t>
                      </a:r>
                      <a:r>
                        <a:rPr lang="mr-IN"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mr-IN" sz="2400" b="1" dirty="0">
                          <a:effectLst/>
                          <a:latin typeface="Arial"/>
                          <a:ea typeface="Times New Roman"/>
                          <a:cs typeface="Arial"/>
                        </a:rPr>
                        <a:t>"</a:t>
                      </a:r>
                      <a:r>
                        <a:rPr lang="en-US" sz="2400" b="1" dirty="0">
                          <a:effectLst/>
                          <a:latin typeface="Arial"/>
                          <a:ea typeface="Times New Roman"/>
                          <a:cs typeface="Arial"/>
                        </a:rPr>
                        <a:t>Jesus</a:t>
                      </a:r>
                      <a:r>
                        <a:rPr lang="mr-IN"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mr-IN" sz="2400" b="1" dirty="0">
                          <a:effectLst/>
                          <a:latin typeface="Arial"/>
                          <a:ea typeface="Times New Roman"/>
                          <a:cs typeface="Arial"/>
                        </a:rPr>
                        <a:t>"</a:t>
                      </a:r>
                      <a:r>
                        <a:rPr lang="en-US" sz="2400" b="1" dirty="0">
                          <a:effectLst/>
                          <a:latin typeface="Arial"/>
                          <a:ea typeface="Times New Roman"/>
                          <a:cs typeface="Arial"/>
                        </a:rPr>
                        <a:t>Christ</a:t>
                      </a:r>
                      <a:r>
                        <a:rPr lang="mr-IN" sz="2400" b="1" dirty="0">
                          <a:effectLst/>
                          <a:latin typeface="Arial"/>
                          <a:ea typeface="Times New Roman"/>
                          <a:cs typeface="Arial"/>
                        </a:rPr>
                        <a: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Total</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39981">
                <a:tc>
                  <a:txBody>
                    <a:bodyPr/>
                    <a:lstStyle/>
                    <a:p>
                      <a:pPr algn="ctr">
                        <a:spcAft>
                          <a:spcPts val="0"/>
                        </a:spcAft>
                        <a:tabLst>
                          <a:tab pos="457200" algn="l"/>
                        </a:tabLst>
                      </a:pPr>
                      <a:r>
                        <a:rPr lang="en-US" sz="2400" b="1" dirty="0">
                          <a:effectLst/>
                          <a:latin typeface="Arial"/>
                          <a:ea typeface="Times New Roman"/>
                          <a:cs typeface="Arial"/>
                        </a:rPr>
                        <a:t>1 Thess. (89)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24</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39981">
                <a:tc>
                  <a:txBody>
                    <a:bodyPr/>
                    <a:lstStyle/>
                    <a:p>
                      <a:pPr algn="ctr">
                        <a:spcAft>
                          <a:spcPts val="0"/>
                        </a:spcAft>
                        <a:tabLst>
                          <a:tab pos="457200" algn="l"/>
                        </a:tabLst>
                      </a:pPr>
                      <a:r>
                        <a:rPr lang="en-US" sz="2400" b="1">
                          <a:effectLst/>
                          <a:latin typeface="Arial"/>
                          <a:ea typeface="Times New Roman"/>
                          <a:cs typeface="Arial"/>
                        </a:rPr>
                        <a:t>2 Thess. (47)</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18</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22</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13</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39981">
                <a:tc>
                  <a:txBody>
                    <a:bodyPr/>
                    <a:lstStyle/>
                    <a:p>
                      <a:pPr algn="ctr">
                        <a:spcAft>
                          <a:spcPts val="0"/>
                        </a:spcAft>
                        <a:tabLst>
                          <a:tab pos="457200" algn="l"/>
                        </a:tabLst>
                      </a:pPr>
                      <a:r>
                        <a:rPr lang="en-US" sz="2400" b="1">
                          <a:effectLst/>
                          <a:latin typeface="Arial"/>
                          <a:ea typeface="Times New Roman"/>
                          <a:cs typeface="Arial"/>
                        </a:rPr>
                        <a:t>Total (136)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54</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46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29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3" name="Text Box 5"/>
          <p:cNvSpPr txBox="1">
            <a:spLocks noChangeArrowheads="1"/>
          </p:cNvSpPr>
          <p:nvPr/>
        </p:nvSpPr>
        <p:spPr bwMode="auto">
          <a:xfrm>
            <a:off x="8278813" y="60323"/>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215</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Number of Greek occurrences from </a:t>
            </a:r>
            <a:r>
              <a:rPr kumimoji="0" lang="en-US" sz="2000" b="1" i="0" u="none" strike="noStrike" kern="1200" cap="none" spc="0" normalizeH="0" baseline="0" noProof="0" dirty="0" err="1">
                <a:ln>
                  <a:noFill/>
                </a:ln>
                <a:solidFill>
                  <a:srgbClr val="EAEAEA"/>
                </a:solidFill>
                <a:effectLst/>
                <a:uLnTx/>
                <a:uFillTx/>
                <a:latin typeface="Arial" charset="0"/>
                <a:ea typeface="ＭＳ Ｐゴシック" charset="0"/>
                <a:cs typeface="Arial" charset="0"/>
              </a:rPr>
              <a:t>Elwell</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&amp; Yarbrough, </a:t>
            </a:r>
            <a:b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br>
            <a:r>
              <a:rPr kumimoji="0" lang="en-US" sz="2000" b="1" i="1" u="none" strike="noStrike" kern="1200" cap="none" spc="0" normalizeH="0" baseline="0" noProof="0" dirty="0">
                <a:ln>
                  <a:noFill/>
                </a:ln>
                <a:solidFill>
                  <a:srgbClr val="EAEAEA"/>
                </a:solidFill>
                <a:effectLst/>
                <a:uLnTx/>
                <a:uFillTx/>
                <a:latin typeface="Arial" charset="0"/>
                <a:ea typeface="ＭＳ Ｐゴシック" charset="0"/>
                <a:cs typeface="Arial" charset="0"/>
              </a:rPr>
              <a:t>Encountering the New Testament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332 </a:t>
            </a:r>
          </a:p>
        </p:txBody>
      </p:sp>
      <p:sp>
        <p:nvSpPr>
          <p:cNvPr id="2" name="Title 1"/>
          <p:cNvSpPr>
            <a:spLocks noGrp="1"/>
          </p:cNvSpPr>
          <p:nvPr>
            <p:ph type="title"/>
          </p:nvPr>
        </p:nvSpPr>
        <p:spPr>
          <a:xfrm>
            <a:off x="0" y="0"/>
            <a:ext cx="9145724" cy="1378250"/>
          </a:xfrm>
          <a:solidFill>
            <a:srgbClr val="660066"/>
          </a:solidFill>
          <a:ln w="12700">
            <a:solidFill>
              <a:schemeClr val="bg1"/>
            </a:solidFill>
          </a:ln>
        </p:spPr>
        <p:txBody>
          <a:bodyPr/>
          <a:lstStyle/>
          <a:p>
            <a:r>
              <a:rPr lang="en-US" sz="3200" b="1" dirty="0"/>
              <a:t>Paul</a:t>
            </a:r>
            <a:r>
              <a:rPr lang="mr-IN" sz="3200" b="1" dirty="0"/>
              <a:t>'</a:t>
            </a:r>
            <a:r>
              <a:rPr lang="en-US" sz="3200" b="1" dirty="0"/>
              <a:t>s Advice to Troubled Thessalonians: </a:t>
            </a:r>
            <a:r>
              <a:rPr lang="en-US" b="1" dirty="0"/>
              <a:t>Focus on God!</a:t>
            </a:r>
          </a:p>
        </p:txBody>
      </p:sp>
    </p:spTree>
    <p:extLst>
      <p:ext uri="{BB962C8B-B14F-4D97-AF65-F5344CB8AC3E}">
        <p14:creationId xmlns:p14="http://schemas.microsoft.com/office/powerpoint/2010/main" val="222147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a:extLst/>
        </p:spPr>
        <p:txBody>
          <a:bodyPr/>
          <a:lstStyle/>
          <a:p>
            <a:pPr>
              <a:defRPr/>
            </a:pPr>
            <a:r>
              <a:rPr lang="en-US" sz="4000" b="1" dirty="0">
                <a:effectLst>
                  <a:glow rad="127000">
                    <a:schemeClr val="tx1"/>
                  </a:glow>
                </a:effectLst>
                <a:latin typeface="Arial" charset="0"/>
                <a:ea typeface="ＭＳ Ｐゴシック" charset="0"/>
                <a:cs typeface="ＭＳ Ｐゴシック" charset="0"/>
              </a:rPr>
              <a:t>MAIN IDEA OF MATTHEW</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Serve the Lord Jesus Christ</a:t>
            </a: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a:ex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SAVIOR</a:t>
            </a: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a:ex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GOD</a:t>
            </a: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a:ex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KING</a:t>
            </a:r>
          </a:p>
        </p:txBody>
      </p:sp>
    </p:spTree>
    <p:extLst>
      <p:ext uri="{BB962C8B-B14F-4D97-AF65-F5344CB8AC3E}">
        <p14:creationId xmlns:p14="http://schemas.microsoft.com/office/powerpoint/2010/main" val="33070688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46994-3952-974E-B21A-3B4DE2F2261C}"/>
              </a:ext>
            </a:extLst>
          </p:cNvPr>
          <p:cNvSpPr>
            <a:spLocks noGrp="1"/>
          </p:cNvSpPr>
          <p:nvPr>
            <p:ph type="title"/>
          </p:nvPr>
        </p:nvSpPr>
        <p:spPr>
          <a:xfrm>
            <a:off x="457200" y="33112"/>
            <a:ext cx="8229600" cy="1139825"/>
          </a:xfrm>
        </p:spPr>
        <p:txBody>
          <a:bodyPr/>
          <a:lstStyle/>
          <a:p>
            <a:r>
              <a:rPr lang="en-US" b="1" i="1" dirty="0"/>
              <a:t>A Worthy Name to Repeat</a:t>
            </a:r>
          </a:p>
        </p:txBody>
      </p:sp>
      <p:sp>
        <p:nvSpPr>
          <p:cNvPr id="3" name="Title 1">
            <a:extLst>
              <a:ext uri="{FF2B5EF4-FFF2-40B4-BE49-F238E27FC236}">
                <a16:creationId xmlns:a16="http://schemas.microsoft.com/office/drawing/2014/main" id="{D61B64CF-7CBC-AA44-AD96-1326D147EF44}"/>
              </a:ext>
            </a:extLst>
          </p:cNvPr>
          <p:cNvSpPr txBox="1">
            <a:spLocks/>
          </p:cNvSpPr>
          <p:nvPr/>
        </p:nvSpPr>
        <p:spPr bwMode="auto">
          <a:xfrm>
            <a:off x="-12879" y="2067975"/>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(1:1)</a:t>
            </a:r>
          </a:p>
        </p:txBody>
      </p:sp>
      <p:sp>
        <p:nvSpPr>
          <p:cNvPr id="4" name="Title 1">
            <a:extLst>
              <a:ext uri="{FF2B5EF4-FFF2-40B4-BE49-F238E27FC236}">
                <a16:creationId xmlns:a16="http://schemas.microsoft.com/office/drawing/2014/main" id="{AE1E46B8-7A1F-2F4A-9EED-482CAD08E61E}"/>
              </a:ext>
            </a:extLst>
          </p:cNvPr>
          <p:cNvSpPr txBox="1">
            <a:spLocks/>
          </p:cNvSpPr>
          <p:nvPr/>
        </p:nvSpPr>
        <p:spPr bwMode="auto">
          <a:xfrm>
            <a:off x="217990" y="1332916"/>
            <a:ext cx="2542116" cy="567632"/>
          </a:xfrm>
          <a:prstGeom prst="rect">
            <a:avLst/>
          </a:prstGeom>
          <a:solidFill>
            <a:schemeClr val="accent1">
              <a:lumMod val="50000"/>
            </a:schemeClr>
          </a:solidFill>
          <a:ln w="571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2 Thess 1</a:t>
            </a:r>
          </a:p>
        </p:txBody>
      </p:sp>
      <p:sp>
        <p:nvSpPr>
          <p:cNvPr id="5" name="Title 1">
            <a:extLst>
              <a:ext uri="{FF2B5EF4-FFF2-40B4-BE49-F238E27FC236}">
                <a16:creationId xmlns:a16="http://schemas.microsoft.com/office/drawing/2014/main" id="{52040CC3-CC1C-6D41-B3AD-1A77449FABF4}"/>
              </a:ext>
            </a:extLst>
          </p:cNvPr>
          <p:cNvSpPr txBox="1">
            <a:spLocks/>
          </p:cNvSpPr>
          <p:nvPr/>
        </p:nvSpPr>
        <p:spPr bwMode="auto">
          <a:xfrm>
            <a:off x="2994339" y="1332916"/>
            <a:ext cx="2796328" cy="567632"/>
          </a:xfrm>
          <a:prstGeom prst="rect">
            <a:avLst/>
          </a:prstGeom>
          <a:solidFill>
            <a:schemeClr val="accent1">
              <a:lumMod val="50000"/>
            </a:schemeClr>
          </a:solidFill>
          <a:ln w="571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2 Thess 2</a:t>
            </a:r>
          </a:p>
        </p:txBody>
      </p:sp>
      <p:sp>
        <p:nvSpPr>
          <p:cNvPr id="6" name="Title 1">
            <a:extLst>
              <a:ext uri="{FF2B5EF4-FFF2-40B4-BE49-F238E27FC236}">
                <a16:creationId xmlns:a16="http://schemas.microsoft.com/office/drawing/2014/main" id="{72FEBAC9-CFE7-5143-838A-07ABE57023DB}"/>
              </a:ext>
            </a:extLst>
          </p:cNvPr>
          <p:cNvSpPr txBox="1">
            <a:spLocks/>
          </p:cNvSpPr>
          <p:nvPr/>
        </p:nvSpPr>
        <p:spPr bwMode="auto">
          <a:xfrm>
            <a:off x="6024900" y="1332916"/>
            <a:ext cx="2796328" cy="567632"/>
          </a:xfrm>
          <a:prstGeom prst="rect">
            <a:avLst/>
          </a:prstGeom>
          <a:solidFill>
            <a:schemeClr val="accent1">
              <a:lumMod val="50000"/>
            </a:schemeClr>
          </a:solidFill>
          <a:ln w="571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2 Thess 3</a:t>
            </a:r>
          </a:p>
        </p:txBody>
      </p:sp>
      <p:sp>
        <p:nvSpPr>
          <p:cNvPr id="7" name="Title 1">
            <a:extLst>
              <a:ext uri="{FF2B5EF4-FFF2-40B4-BE49-F238E27FC236}">
                <a16:creationId xmlns:a16="http://schemas.microsoft.com/office/drawing/2014/main" id="{8DA4A518-8CF3-A447-BCDB-60FAAFD52A6C}"/>
              </a:ext>
            </a:extLst>
          </p:cNvPr>
          <p:cNvSpPr txBox="1">
            <a:spLocks/>
          </p:cNvSpPr>
          <p:nvPr/>
        </p:nvSpPr>
        <p:spPr bwMode="auto">
          <a:xfrm>
            <a:off x="-12879" y="3149800"/>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(1:2)</a:t>
            </a:r>
          </a:p>
        </p:txBody>
      </p:sp>
      <p:sp>
        <p:nvSpPr>
          <p:cNvPr id="8" name="Title 1">
            <a:extLst>
              <a:ext uri="{FF2B5EF4-FFF2-40B4-BE49-F238E27FC236}">
                <a16:creationId xmlns:a16="http://schemas.microsoft.com/office/drawing/2014/main" id="{31866170-C4A1-DE47-A12E-B25B9B2A8AD2}"/>
              </a:ext>
            </a:extLst>
          </p:cNvPr>
          <p:cNvSpPr txBox="1">
            <a:spLocks/>
          </p:cNvSpPr>
          <p:nvPr/>
        </p:nvSpPr>
        <p:spPr bwMode="auto">
          <a:xfrm>
            <a:off x="-12879" y="4231624"/>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(1:12)</a:t>
            </a:r>
          </a:p>
        </p:txBody>
      </p:sp>
      <p:sp>
        <p:nvSpPr>
          <p:cNvPr id="9" name="Title 1">
            <a:extLst>
              <a:ext uri="{FF2B5EF4-FFF2-40B4-BE49-F238E27FC236}">
                <a16:creationId xmlns:a16="http://schemas.microsoft.com/office/drawing/2014/main" id="{C038BB59-B093-3F4B-8481-05AAFD6F53AE}"/>
              </a:ext>
            </a:extLst>
          </p:cNvPr>
          <p:cNvSpPr txBox="1">
            <a:spLocks/>
          </p:cNvSpPr>
          <p:nvPr/>
        </p:nvSpPr>
        <p:spPr bwMode="auto">
          <a:xfrm>
            <a:off x="3052293" y="2067975"/>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(2:1)</a:t>
            </a:r>
          </a:p>
        </p:txBody>
      </p:sp>
      <p:sp>
        <p:nvSpPr>
          <p:cNvPr id="10" name="Title 1">
            <a:extLst>
              <a:ext uri="{FF2B5EF4-FFF2-40B4-BE49-F238E27FC236}">
                <a16:creationId xmlns:a16="http://schemas.microsoft.com/office/drawing/2014/main" id="{9E7EB98B-4BCD-C543-8976-80DE28CC00A5}"/>
              </a:ext>
            </a:extLst>
          </p:cNvPr>
          <p:cNvSpPr txBox="1">
            <a:spLocks/>
          </p:cNvSpPr>
          <p:nvPr/>
        </p:nvSpPr>
        <p:spPr bwMode="auto">
          <a:xfrm>
            <a:off x="3052293" y="3149800"/>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(2:14)</a:t>
            </a:r>
          </a:p>
        </p:txBody>
      </p:sp>
      <p:sp>
        <p:nvSpPr>
          <p:cNvPr id="11" name="Title 1">
            <a:extLst>
              <a:ext uri="{FF2B5EF4-FFF2-40B4-BE49-F238E27FC236}">
                <a16:creationId xmlns:a16="http://schemas.microsoft.com/office/drawing/2014/main" id="{ED9E5E19-BE18-BA4F-B20F-18F4CE45D3D2}"/>
              </a:ext>
            </a:extLst>
          </p:cNvPr>
          <p:cNvSpPr txBox="1">
            <a:spLocks/>
          </p:cNvSpPr>
          <p:nvPr/>
        </p:nvSpPr>
        <p:spPr bwMode="auto">
          <a:xfrm>
            <a:off x="3052293" y="4231624"/>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(2:16)</a:t>
            </a:r>
          </a:p>
        </p:txBody>
      </p:sp>
      <p:sp>
        <p:nvSpPr>
          <p:cNvPr id="12" name="Title 1">
            <a:extLst>
              <a:ext uri="{FF2B5EF4-FFF2-40B4-BE49-F238E27FC236}">
                <a16:creationId xmlns:a16="http://schemas.microsoft.com/office/drawing/2014/main" id="{7C18D6C7-993D-3042-AA65-C9E3A814AF30}"/>
              </a:ext>
            </a:extLst>
          </p:cNvPr>
          <p:cNvSpPr txBox="1">
            <a:spLocks/>
          </p:cNvSpPr>
          <p:nvPr/>
        </p:nvSpPr>
        <p:spPr bwMode="auto">
          <a:xfrm>
            <a:off x="6117465" y="2067975"/>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(3:6)</a:t>
            </a:r>
          </a:p>
        </p:txBody>
      </p:sp>
      <p:sp>
        <p:nvSpPr>
          <p:cNvPr id="13" name="Title 1">
            <a:extLst>
              <a:ext uri="{FF2B5EF4-FFF2-40B4-BE49-F238E27FC236}">
                <a16:creationId xmlns:a16="http://schemas.microsoft.com/office/drawing/2014/main" id="{63B3D98D-FDD4-0245-9F90-D64D5542DAB8}"/>
              </a:ext>
            </a:extLst>
          </p:cNvPr>
          <p:cNvSpPr txBox="1">
            <a:spLocks/>
          </p:cNvSpPr>
          <p:nvPr/>
        </p:nvSpPr>
        <p:spPr bwMode="auto">
          <a:xfrm>
            <a:off x="6117465" y="3149800"/>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(3:12)</a:t>
            </a:r>
          </a:p>
        </p:txBody>
      </p:sp>
      <p:sp>
        <p:nvSpPr>
          <p:cNvPr id="14" name="Title 1">
            <a:extLst>
              <a:ext uri="{FF2B5EF4-FFF2-40B4-BE49-F238E27FC236}">
                <a16:creationId xmlns:a16="http://schemas.microsoft.com/office/drawing/2014/main" id="{B02686B5-F59E-EB48-ABB5-DF41E2BC52AE}"/>
              </a:ext>
            </a:extLst>
          </p:cNvPr>
          <p:cNvSpPr txBox="1">
            <a:spLocks/>
          </p:cNvSpPr>
          <p:nvPr/>
        </p:nvSpPr>
        <p:spPr bwMode="auto">
          <a:xfrm>
            <a:off x="6117465" y="4231624"/>
            <a:ext cx="2994339"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a:lstStyle>
          <a:p>
            <a:pPr defTabSz="914400"/>
            <a:r>
              <a:rPr lang="en-US" sz="2400" b="1" kern="0" dirty="0"/>
              <a:t>Lord Jesus Christ</a:t>
            </a:r>
            <a:br>
              <a:rPr lang="en-US" sz="2400" b="1" kern="0" dirty="0"/>
            </a:br>
            <a:r>
              <a:rPr lang="en-US" sz="2400" b="1" kern="0" dirty="0"/>
              <a:t>(3:18)</a:t>
            </a:r>
          </a:p>
        </p:txBody>
      </p:sp>
    </p:spTree>
    <p:extLst>
      <p:ext uri="{BB962C8B-B14F-4D97-AF65-F5344CB8AC3E}">
        <p14:creationId xmlns:p14="http://schemas.microsoft.com/office/powerpoint/2010/main" val="402295797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13"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 name="Picture 3" descr="7benefitsofaffirm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29" y="2530209"/>
            <a:ext cx="9307719" cy="4342637"/>
          </a:xfrm>
          <a:prstGeom prst="rect">
            <a:avLst/>
          </a:prstGeom>
        </p:spPr>
      </p:pic>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a:extLst/>
        </p:spPr>
        <p:txBody>
          <a:bodyPr anchor="t"/>
          <a:lstStyle/>
          <a:p>
            <a:pPr marL="725488" indent="-725488">
              <a:defRPr/>
            </a:pPr>
            <a:r>
              <a:rPr lang="en-US" sz="5400" b="1" dirty="0">
                <a:effectLst>
                  <a:glow rad="127000">
                    <a:schemeClr val="tx1"/>
                  </a:glow>
                </a:effectLst>
                <a:latin typeface="Arial" charset="0"/>
                <a:ea typeface="ＭＳ Ｐゴシック" charset="0"/>
                <a:cs typeface="ＭＳ Ｐゴシック" charset="0"/>
              </a:rPr>
              <a:t>See </a:t>
            </a:r>
            <a:r>
              <a:rPr lang="en-US" sz="8000" b="1" dirty="0">
                <a:solidFill>
                  <a:srgbClr val="FFFF00"/>
                </a:solidFill>
                <a:effectLst>
                  <a:glow rad="127000">
                    <a:schemeClr val="tx1"/>
                  </a:glow>
                </a:effectLst>
                <a:latin typeface="Arial" charset="0"/>
                <a:ea typeface="ＭＳ Ｐゴシック" charset="0"/>
                <a:cs typeface="ＭＳ Ｐゴシック" charset="0"/>
              </a:rPr>
              <a:t>God</a:t>
            </a:r>
            <a:r>
              <a:rPr lang="mr-IN" sz="8000" b="1" dirty="0">
                <a:solidFill>
                  <a:srgbClr val="FFFF00"/>
                </a:solidFill>
                <a:effectLst>
                  <a:glow rad="127000">
                    <a:schemeClr val="tx1"/>
                  </a:glow>
                </a:effectLst>
                <a:latin typeface="Arial" charset="0"/>
                <a:ea typeface="ＭＳ Ｐゴシック" charset="0"/>
                <a:cs typeface="ＭＳ Ｐゴシック" charset="0"/>
              </a:rPr>
              <a:t>'</a:t>
            </a:r>
            <a:r>
              <a:rPr lang="en-US" sz="8000" b="1" dirty="0">
                <a:solidFill>
                  <a:srgbClr val="FFFF00"/>
                </a:solidFill>
                <a:effectLst>
                  <a:glow rad="127000">
                    <a:schemeClr val="tx1"/>
                  </a:glow>
                </a:effectLst>
                <a:latin typeface="Arial" charset="0"/>
                <a:ea typeface="ＭＳ Ｐゴシック" charset="0"/>
                <a:cs typeface="ＭＳ Ｐゴシック" charset="0"/>
              </a:rPr>
              <a:t>s</a:t>
            </a:r>
            <a:r>
              <a:rPr lang="en-US" sz="8000" b="1" dirty="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perspective on trials (1:1-2).</a:t>
            </a:r>
          </a:p>
        </p:txBody>
      </p:sp>
    </p:spTree>
    <p:extLst>
      <p:ext uri="{BB962C8B-B14F-4D97-AF65-F5344CB8AC3E}">
        <p14:creationId xmlns:p14="http://schemas.microsoft.com/office/powerpoint/2010/main" val="303771654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70263" y="29468"/>
            <a:ext cx="5273736" cy="6828531"/>
          </a:xfrm>
          <a:effectLst>
            <a:outerShdw blurRad="63500" dist="35921" dir="2700000" algn="ctr" rotWithShape="0">
              <a:schemeClr val="tx2">
                <a:alpha val="74998"/>
              </a:schemeClr>
            </a:outerShdw>
          </a:effectLst>
          <a:ex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Paul, Silas, and Timothy. We are writing to the church in Thessalonica, to you who belong to God our </a:t>
            </a:r>
            <a:r>
              <a:rPr lang="en-US" sz="3600" b="1" dirty="0">
                <a:solidFill>
                  <a:srgbClr val="FFFF00"/>
                </a:solidFill>
                <a:effectLst>
                  <a:glow rad="127000">
                    <a:schemeClr val="tx1"/>
                  </a:glow>
                </a:effectLst>
                <a:latin typeface="Arial" charset="0"/>
                <a:ea typeface="ＭＳ Ｐゴシック" charset="0"/>
                <a:cs typeface="ＭＳ Ｐゴシック" charset="0"/>
              </a:rPr>
              <a:t>Father</a:t>
            </a:r>
            <a:r>
              <a:rPr lang="en-US" sz="3600" b="1" dirty="0">
                <a:effectLst>
                  <a:glow rad="127000">
                    <a:schemeClr val="tx1"/>
                  </a:glow>
                </a:effectLst>
                <a:latin typeface="Arial" charset="0"/>
                <a:ea typeface="ＭＳ Ｐゴシック" charset="0"/>
                <a:cs typeface="ＭＳ Ｐゴシック" charset="0"/>
              </a:rPr>
              <a:t> and the Lord </a:t>
            </a:r>
            <a:r>
              <a:rPr lang="en-US" sz="3600" b="1" dirty="0">
                <a:solidFill>
                  <a:srgbClr val="FFFF00"/>
                </a:solidFill>
                <a:effectLst>
                  <a:glow rad="127000">
                    <a:schemeClr val="tx1"/>
                  </a:glow>
                </a:effectLst>
                <a:latin typeface="Arial" charset="0"/>
                <a:ea typeface="ＭＳ Ｐゴシック" charset="0"/>
                <a:cs typeface="ＭＳ Ｐゴシック" charset="0"/>
              </a:rPr>
              <a:t>Jesus</a:t>
            </a:r>
            <a:r>
              <a:rPr lang="en-US" sz="3600" b="1" dirty="0">
                <a:effectLst>
                  <a:glow rad="127000">
                    <a:schemeClr val="tx1"/>
                  </a:glow>
                </a:effectLst>
                <a:latin typeface="Arial" charset="0"/>
                <a:ea typeface="ＭＳ Ｐゴシック" charset="0"/>
                <a:cs typeface="ＭＳ Ｐゴシック" charset="0"/>
              </a:rPr>
              <a:t> Christ.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May God our </a:t>
            </a:r>
            <a:r>
              <a:rPr lang="en-US" sz="3600" b="1" dirty="0">
                <a:solidFill>
                  <a:srgbClr val="FFFF00"/>
                </a:solidFill>
                <a:effectLst>
                  <a:glow rad="127000">
                    <a:schemeClr val="tx1"/>
                  </a:glow>
                </a:effectLst>
                <a:latin typeface="Arial" charset="0"/>
                <a:ea typeface="ＭＳ Ｐゴシック" charset="0"/>
                <a:cs typeface="ＭＳ Ｐゴシック" charset="0"/>
              </a:rPr>
              <a:t>Father</a:t>
            </a:r>
            <a:r>
              <a:rPr lang="en-US" sz="3600" b="1" dirty="0">
                <a:effectLst>
                  <a:glow rad="127000">
                    <a:schemeClr val="tx1"/>
                  </a:glow>
                </a:effectLst>
                <a:latin typeface="Arial" charset="0"/>
                <a:ea typeface="ＭＳ Ｐゴシック" charset="0"/>
                <a:cs typeface="ＭＳ Ｐゴシック" charset="0"/>
              </a:rPr>
              <a:t> and the Lord </a:t>
            </a:r>
            <a:r>
              <a:rPr lang="en-US" sz="3600" b="1" dirty="0">
                <a:solidFill>
                  <a:srgbClr val="FFFF00"/>
                </a:solidFill>
                <a:effectLst>
                  <a:glow rad="127000">
                    <a:schemeClr val="tx1"/>
                  </a:glow>
                </a:effectLst>
                <a:latin typeface="Arial" charset="0"/>
                <a:ea typeface="ＭＳ Ｐゴシック" charset="0"/>
                <a:cs typeface="ＭＳ Ｐゴシック" charset="0"/>
              </a:rPr>
              <a:t>Jesus</a:t>
            </a:r>
            <a:r>
              <a:rPr lang="en-US" sz="3600" b="1" dirty="0">
                <a:effectLst>
                  <a:glow rad="127000">
                    <a:schemeClr val="tx1"/>
                  </a:glow>
                </a:effectLst>
                <a:latin typeface="Arial" charset="0"/>
                <a:ea typeface="ＭＳ Ｐゴシック" charset="0"/>
                <a:cs typeface="ＭＳ Ｐゴシック" charset="0"/>
              </a:rPr>
              <a:t> Christ give you grace and peace.</a:t>
            </a:r>
            <a:r>
              <a:rPr lang="mr-IN"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1262" y="5542836"/>
            <a:ext cx="3709001" cy="1315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 1:1-2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37652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9784"/>
            <a:ext cx="9144000" cy="6464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35052"/>
            <a:ext cx="5999411" cy="3151212"/>
          </a:xfrm>
          <a:effectLst>
            <a:outerShdw blurRad="63500" dist="35921" dir="2700000" algn="ctr" rotWithShape="0">
              <a:schemeClr val="tx2">
                <a:alpha val="74998"/>
              </a:schemeClr>
            </a:outerShdw>
          </a:effectLst>
          <a:ex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By looking to our lofty Lord Jesus Christ we realize that He is not looking away from us in complacency but looking down on us in compassion.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6326382"/>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2467864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1419" y="141090"/>
            <a:ext cx="8788722" cy="65103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895" y="3507105"/>
            <a:ext cx="9144000" cy="2600093"/>
          </a:xfrm>
          <a:effectLst>
            <a:outerShdw blurRad="63500" dist="35921" dir="2700000" algn="ctr" rotWithShape="0">
              <a:schemeClr val="tx2">
                <a:alpha val="74998"/>
              </a:schemeClr>
            </a:outerShdw>
          </a:effectLst>
          <a:ex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 will lift up my eyes to the mountains;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From [where else] shall my help come?</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My help comes from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who made heaven and earth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(Ps. 121:1-2).</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6366694"/>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80212479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1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4595938" cy="6118166"/>
          </a:xfrm>
          <a:solidFill>
            <a:srgbClr val="000000"/>
          </a:solidFill>
          <a:effectLst>
            <a:outerShdw blurRad="63500" dist="35921" dir="2700000" algn="ctr" rotWithShape="0">
              <a:schemeClr val="tx2">
                <a:alpha val="74998"/>
              </a:schemeClr>
            </a:outerShdw>
          </a:effectLst>
          <a:ex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Do you look to the peaks when you</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re in the valleys? Or are you so rutted in the valleys that you</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ve forgotten the mountains are even there? People who fail to affirm usually do so because they fail to see the Lord in the midst of it all.</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6326382"/>
            <a:ext cx="9144000" cy="4913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105734815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772253"/>
            <a:ext cx="9144000" cy="59505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3517788"/>
          </a:xfrm>
          <a:effectLst>
            <a:outerShdw blurRad="63500" dist="35921" dir="2700000" algn="ctr" rotWithShape="0">
              <a:schemeClr val="tx2">
                <a:alpha val="74998"/>
              </a:schemeClr>
            </a:outerShdw>
          </a:effectLst>
          <a:ex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When we look up, we are reminded that God is not removed… not absent… not out of touch. And then we get a glimpse of the divine perspective on our circumstances—which can only be seen from the peaks, not in the valleys.</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6366694"/>
            <a:ext cx="9144000" cy="491305"/>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—Charles R. Swindoll,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Steadfast Christianity</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32525915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317" y="-1079098"/>
            <a:ext cx="9144000" cy="829727"/>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Seeing from God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Perspective</a:t>
            </a:r>
          </a:p>
        </p:txBody>
      </p:sp>
      <p:pic>
        <p:nvPicPr>
          <p:cNvPr id="3" name="Picture 2"/>
          <p:cNvPicPr>
            <a:picLocks noChangeAspect="1"/>
          </p:cNvPicPr>
          <p:nvPr/>
        </p:nvPicPr>
        <p:blipFill>
          <a:blip r:embed="rId3"/>
          <a:stretch>
            <a:fillRect/>
          </a:stretch>
        </p:blipFill>
        <p:spPr>
          <a:xfrm>
            <a:off x="-40317" y="859195"/>
            <a:ext cx="9298451" cy="5328625"/>
          </a:xfrm>
          <a:prstGeom prst="rect">
            <a:avLst/>
          </a:prstGeom>
        </p:spPr>
      </p:pic>
    </p:spTree>
    <p:extLst>
      <p:ext uri="{BB962C8B-B14F-4D97-AF65-F5344CB8AC3E}">
        <p14:creationId xmlns:p14="http://schemas.microsoft.com/office/powerpoint/2010/main" val="134589033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Priorities</a:t>
            </a:r>
            <a:endParaRPr lang="en-US" b="1"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Tree>
    <p:extLst>
      <p:ext uri="{BB962C8B-B14F-4D97-AF65-F5344CB8AC3E}">
        <p14:creationId xmlns:p14="http://schemas.microsoft.com/office/powerpoint/2010/main" val="17732768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92480"/>
            <a:ext cx="9144000" cy="6065520"/>
          </a:xfrm>
          <a:prstGeom prst="rect">
            <a:avLst/>
          </a:prstGeom>
        </p:spPr>
      </p:pic>
      <p:sp>
        <p:nvSpPr>
          <p:cNvPr id="900098" name="Rectangle 2"/>
          <p:cNvSpPr>
            <a:spLocks noGrp="1" noChangeArrowheads="1"/>
          </p:cNvSpPr>
          <p:nvPr>
            <p:ph type="ctrTitle"/>
          </p:nvPr>
        </p:nvSpPr>
        <p:spPr>
          <a:xfrm>
            <a:off x="0" y="49783"/>
            <a:ext cx="9144000" cy="1441743"/>
          </a:xfrm>
          <a:solidFill>
            <a:schemeClr val="tx1"/>
          </a:solidFill>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We also need to help others focus on the Lord in their difficulty </a:t>
            </a:r>
          </a:p>
        </p:txBody>
      </p:sp>
    </p:spTree>
    <p:extLst>
      <p:ext uri="{BB962C8B-B14F-4D97-AF65-F5344CB8AC3E}">
        <p14:creationId xmlns:p14="http://schemas.microsoft.com/office/powerpoint/2010/main" val="377230925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76226"/>
            <a:ext cx="9144000" cy="6081774"/>
          </a:xfrm>
          <a:prstGeom prst="rect">
            <a:avLst/>
          </a:prstGeom>
        </p:spPr>
      </p:pic>
      <p:sp>
        <p:nvSpPr>
          <p:cNvPr id="900098" name="Rectangle 2"/>
          <p:cNvSpPr>
            <a:spLocks noGrp="1" noChangeArrowheads="1"/>
          </p:cNvSpPr>
          <p:nvPr>
            <p:ph type="ctrTitle"/>
          </p:nvPr>
        </p:nvSpPr>
        <p:spPr>
          <a:xfrm>
            <a:off x="0" y="10292"/>
            <a:ext cx="9144000" cy="715313"/>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Turn others to the Lord</a:t>
            </a:r>
          </a:p>
        </p:txBody>
      </p:sp>
      <p:sp>
        <p:nvSpPr>
          <p:cNvPr id="5" name="Rectangle 2"/>
          <p:cNvSpPr txBox="1">
            <a:spLocks noChangeArrowheads="1"/>
          </p:cNvSpPr>
          <p:nvPr/>
        </p:nvSpPr>
        <p:spPr bwMode="auto">
          <a:xfrm>
            <a:off x="0" y="4575358"/>
            <a:ext cx="8539271" cy="22826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457200" rtl="0" eaLnBrk="0" fontAlgn="base" latinLnBrk="0" hangingPunct="0">
              <a:lnSpc>
                <a:spcPct val="100000"/>
              </a:lnSpc>
              <a:spcBef>
                <a:spcPct val="0"/>
              </a:spcBef>
              <a:spcAft>
                <a:spcPct val="0"/>
              </a:spcAft>
              <a:buClrTx/>
              <a:buSzTx/>
              <a:buFont typeface="Arial"/>
              <a:buChar char="•"/>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By saying nothing at all</a:t>
            </a:r>
          </a:p>
          <a:p>
            <a:pPr marL="571500" marR="0" lvl="0" indent="-571500" algn="l" defTabSz="457200" rtl="0" eaLnBrk="0" fontAlgn="base" latinLnBrk="0" hangingPunct="0">
              <a:lnSpc>
                <a:spcPct val="100000"/>
              </a:lnSpc>
              <a:spcBef>
                <a:spcPct val="0"/>
              </a:spcBef>
              <a:spcAft>
                <a:spcPct val="0"/>
              </a:spcAft>
              <a:buClrTx/>
              <a:buSzTx/>
              <a:buFont typeface="Arial"/>
              <a:buChar char="•"/>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By sharing a Bible reference</a:t>
            </a:r>
          </a:p>
        </p:txBody>
      </p:sp>
    </p:spTree>
    <p:extLst>
      <p:ext uri="{BB962C8B-B14F-4D97-AF65-F5344CB8AC3E}">
        <p14:creationId xmlns:p14="http://schemas.microsoft.com/office/powerpoint/2010/main" val="69099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47800"/>
            <a:ext cx="9144000" cy="3952240"/>
          </a:xfrm>
          <a:prstGeom prst="rect">
            <a:avLst/>
          </a:prstGeom>
        </p:spPr>
      </p:pic>
      <p:sp>
        <p:nvSpPr>
          <p:cNvPr id="900098" name="Rectangle 2"/>
          <p:cNvSpPr>
            <a:spLocks noGrp="1" noChangeArrowheads="1"/>
          </p:cNvSpPr>
          <p:nvPr>
            <p:ph type="ctrTitle"/>
          </p:nvPr>
        </p:nvSpPr>
        <p:spPr>
          <a:xfrm>
            <a:off x="0" y="247363"/>
            <a:ext cx="9143999" cy="2171327"/>
          </a:xfrm>
          <a:effectLst/>
          <a:extLst/>
        </p:spPr>
        <p:txBody>
          <a:bodyPr/>
          <a:lstStyle/>
          <a:p>
            <a:pPr>
              <a:defRPr/>
            </a:pPr>
            <a:r>
              <a:rPr lang="en-US" sz="8000" b="1" dirty="0">
                <a:solidFill>
                  <a:srgbClr val="800000"/>
                </a:solidFill>
                <a:effectLst>
                  <a:glow rad="127000">
                    <a:schemeClr val="bg1"/>
                  </a:glow>
                </a:effectLst>
                <a:latin typeface="Arial" charset="0"/>
                <a:ea typeface="ＭＳ Ｐゴシック" charset="0"/>
                <a:cs typeface="ＭＳ Ｐゴシック" charset="0"/>
              </a:rPr>
              <a:t>Thank </a:t>
            </a:r>
            <a:r>
              <a:rPr lang="en-US" sz="5400" b="1" dirty="0">
                <a:solidFill>
                  <a:schemeClr val="tx2"/>
                </a:solidFill>
                <a:effectLst>
                  <a:glow rad="127000">
                    <a:schemeClr val="bg1"/>
                  </a:glow>
                </a:effectLst>
                <a:latin typeface="Arial" charset="0"/>
                <a:ea typeface="ＭＳ Ｐゴシック" charset="0"/>
                <a:cs typeface="ＭＳ Ｐゴシック" charset="0"/>
              </a:rPr>
              <a:t>God for others</a:t>
            </a:r>
            <a:r>
              <a:rPr lang="mr-IN" sz="5400" b="1" dirty="0">
                <a:solidFill>
                  <a:schemeClr val="tx2"/>
                </a:solidFill>
                <a:effectLst>
                  <a:glow rad="127000">
                    <a:schemeClr val="bg1"/>
                  </a:glow>
                </a:effectLst>
                <a:latin typeface="Arial" charset="0"/>
                <a:ea typeface="ＭＳ Ｐゴシック" charset="0"/>
                <a:cs typeface="ＭＳ Ｐゴシック" charset="0"/>
              </a:rPr>
              <a:t>'</a:t>
            </a:r>
            <a:r>
              <a:rPr lang="en-US" sz="5400" b="1" dirty="0">
                <a:solidFill>
                  <a:schemeClr val="tx2"/>
                </a:solidFill>
                <a:effectLst>
                  <a:glow rad="127000">
                    <a:schemeClr val="bg1"/>
                  </a:glow>
                </a:effectLst>
                <a:latin typeface="Arial" charset="0"/>
                <a:ea typeface="ＭＳ Ｐゴシック" charset="0"/>
                <a:cs typeface="ＭＳ Ｐゴシック" charset="0"/>
              </a:rPr>
              <a:t> growth (1:3). </a:t>
            </a:r>
          </a:p>
        </p:txBody>
      </p:sp>
    </p:spTree>
    <p:extLst>
      <p:ext uri="{BB962C8B-B14F-4D97-AF65-F5344CB8AC3E}">
        <p14:creationId xmlns:p14="http://schemas.microsoft.com/office/powerpoint/2010/main" val="281326260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136"/>
          <a:stretch/>
        </p:blipFill>
        <p:spPr>
          <a:xfrm>
            <a:off x="0" y="1"/>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313"/>
            <a:ext cx="9144000" cy="3074519"/>
          </a:xfrm>
          <a:effectLst>
            <a:outerShdw blurRad="63500" dist="35921" dir="2700000" algn="ctr" rotWithShape="0">
              <a:schemeClr val="tx2">
                <a:alpha val="74998"/>
              </a:schemeClr>
            </a:outerShdw>
          </a:effectLst>
          <a:ex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Dear brothers and sisters, we can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help but thank God for you, because your </a:t>
            </a:r>
            <a:r>
              <a:rPr lang="en-US" sz="3600" b="1" dirty="0">
                <a:solidFill>
                  <a:srgbClr val="FFFF00"/>
                </a:solidFill>
                <a:effectLst>
                  <a:glow rad="127000">
                    <a:schemeClr val="tx1"/>
                  </a:glow>
                </a:effectLst>
                <a:latin typeface="Arial" charset="0"/>
                <a:ea typeface="ＭＳ Ｐゴシック" charset="0"/>
                <a:cs typeface="ＭＳ Ｐゴシック" charset="0"/>
              </a:rPr>
              <a:t>faith</a:t>
            </a:r>
            <a:r>
              <a:rPr lang="en-US" sz="3600" b="1" dirty="0">
                <a:effectLst>
                  <a:glow rad="127000">
                    <a:schemeClr val="tx1"/>
                  </a:glow>
                </a:effectLst>
                <a:latin typeface="Arial" charset="0"/>
                <a:ea typeface="ＭＳ Ｐゴシック" charset="0"/>
                <a:cs typeface="ＭＳ Ｐゴシック" charset="0"/>
              </a:rPr>
              <a:t> is flourishing and your </a:t>
            </a:r>
            <a:r>
              <a:rPr lang="en-US" sz="3600" b="1" dirty="0">
                <a:solidFill>
                  <a:srgbClr val="FFFF00"/>
                </a:solidFill>
                <a:effectLst>
                  <a:glow rad="127000">
                    <a:schemeClr val="tx1"/>
                  </a:glow>
                </a:effectLst>
                <a:latin typeface="Arial" charset="0"/>
                <a:ea typeface="ＭＳ Ｐゴシック" charset="0"/>
                <a:cs typeface="ＭＳ Ｐゴシック" charset="0"/>
              </a:rPr>
              <a:t>love</a:t>
            </a:r>
            <a:r>
              <a:rPr lang="en-US" sz="3600" b="1" dirty="0">
                <a:effectLst>
                  <a:glow rad="127000">
                    <a:schemeClr val="tx1"/>
                  </a:glow>
                </a:effectLst>
                <a:latin typeface="Arial" charset="0"/>
                <a:ea typeface="ＭＳ Ｐゴシック" charset="0"/>
                <a:cs typeface="ＭＳ Ｐゴシック" charset="0"/>
              </a:rPr>
              <a:t> for one another is growing</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Thessalonians 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2458249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753552"/>
            <a:ext cx="9161830" cy="5104448"/>
          </a:xfrm>
          <a:prstGeom prst="rect">
            <a:avLst/>
          </a:prstGeom>
        </p:spPr>
      </p:pic>
      <p:sp>
        <p:nvSpPr>
          <p:cNvPr id="900098" name="Rectangle 2"/>
          <p:cNvSpPr>
            <a:spLocks noGrp="1" noChangeArrowheads="1"/>
          </p:cNvSpPr>
          <p:nvPr>
            <p:ph type="ctrTitle"/>
          </p:nvPr>
        </p:nvSpPr>
        <p:spPr>
          <a:xfrm>
            <a:off x="0" y="49784"/>
            <a:ext cx="9144000" cy="2167350"/>
          </a:xfrm>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He affirmed them that their love for one another kept increasing—so we see Paul affirming their affirmation! </a:t>
            </a:r>
          </a:p>
        </p:txBody>
      </p:sp>
    </p:spTree>
    <p:extLst>
      <p:ext uri="{BB962C8B-B14F-4D97-AF65-F5344CB8AC3E}">
        <p14:creationId xmlns:p14="http://schemas.microsoft.com/office/powerpoint/2010/main" val="338250680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2994" y="29469"/>
            <a:ext cx="8761005" cy="829727"/>
          </a:xfrm>
          <a:effectLst>
            <a:outerShdw blurRad="63500" dist="35921" dir="2700000" algn="ctr" rotWithShape="0">
              <a:schemeClr val="tx2">
                <a:alpha val="74998"/>
              </a:schemeClr>
            </a:outerShdw>
          </a:effectLst>
          <a:extLst/>
        </p:spPr>
        <p:txBody>
          <a:bodyPr anchor="t"/>
          <a:lstStyle/>
          <a:p>
            <a:pPr algn="l">
              <a:defRPr/>
            </a:pPr>
            <a:r>
              <a:rPr lang="en-US" sz="5400" b="1" dirty="0">
                <a:effectLst>
                  <a:glow rad="127000">
                    <a:schemeClr val="tx1"/>
                  </a:glow>
                </a:effectLst>
                <a:latin typeface="Arial" charset="0"/>
                <a:ea typeface="ＭＳ Ｐゴシック" charset="0"/>
                <a:cs typeface="ＭＳ Ｐゴシック" charset="0"/>
              </a:rPr>
              <a:t>Prayer Affirms</a:t>
            </a:r>
          </a:p>
        </p:txBody>
      </p:sp>
    </p:spTree>
    <p:extLst>
      <p:ext uri="{BB962C8B-B14F-4D97-AF65-F5344CB8AC3E}">
        <p14:creationId xmlns:p14="http://schemas.microsoft.com/office/powerpoint/2010/main" val="367563359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9784"/>
            <a:ext cx="9144000" cy="2278865"/>
          </a:xfrm>
          <a:effectLst>
            <a:outerShdw blurRad="63500" dist="35921" dir="2700000" algn="ctr" rotWithShape="0">
              <a:schemeClr val="tx2">
                <a:alpha val="74998"/>
              </a:schemeClr>
            </a:outerShdw>
          </a:effectLst>
          <a:extLst/>
        </p:spPr>
        <p:txBody>
          <a:bodyPr anchor="t"/>
          <a:lstStyle/>
          <a:p>
            <a:pPr marL="14288" indent="-14288">
              <a:defRPr/>
            </a:pPr>
            <a:r>
              <a:rPr lang="en-US" sz="5400" b="1" dirty="0">
                <a:effectLst>
                  <a:glow rad="127000">
                    <a:schemeClr val="tx1"/>
                  </a:glow>
                </a:effectLst>
                <a:latin typeface="Arial" charset="0"/>
                <a:ea typeface="ＭＳ Ｐゴシック" charset="0"/>
                <a:cs typeface="ＭＳ Ｐゴシック" charset="0"/>
              </a:rPr>
              <a:t>Publicly </a:t>
            </a:r>
            <a:r>
              <a:rPr lang="en-US" sz="8000" b="1" dirty="0">
                <a:solidFill>
                  <a:srgbClr val="FFFF00"/>
                </a:solidFill>
                <a:effectLst>
                  <a:glow rad="127000">
                    <a:schemeClr val="tx1"/>
                  </a:glow>
                </a:effectLst>
                <a:latin typeface="Arial" charset="0"/>
                <a:ea typeface="ＭＳ Ｐゴシック" charset="0"/>
                <a:cs typeface="ＭＳ Ｐゴシック" charset="0"/>
              </a:rPr>
              <a:t>brag</a:t>
            </a:r>
            <a:r>
              <a:rPr lang="en-US" sz="8000" b="1" dirty="0">
                <a:effectLst>
                  <a:glow rad="127000">
                    <a:schemeClr val="tx1"/>
                  </a:glow>
                </a:effectLst>
                <a:latin typeface="Arial" charset="0"/>
                <a:ea typeface="ＭＳ Ｐゴシック" charset="0"/>
                <a:cs typeface="ＭＳ Ｐゴシック" charset="0"/>
              </a:rPr>
              <a:t> </a:t>
            </a:r>
            <a:r>
              <a:rPr lang="en-US" sz="5400" b="1" dirty="0">
                <a:effectLst>
                  <a:glow rad="127000">
                    <a:schemeClr val="tx1"/>
                  </a:glow>
                </a:effectLst>
                <a:latin typeface="Arial" charset="0"/>
                <a:ea typeface="ＭＳ Ｐゴシック" charset="0"/>
                <a:cs typeface="ＭＳ Ｐゴシック" charset="0"/>
              </a:rPr>
              <a:t>about others</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 spiritual growth (1:4).</a:t>
            </a:r>
          </a:p>
        </p:txBody>
      </p:sp>
      <p:pic>
        <p:nvPicPr>
          <p:cNvPr id="5" name="Picture 4"/>
          <p:cNvPicPr>
            <a:picLocks noChangeAspect="1"/>
          </p:cNvPicPr>
          <p:nvPr/>
        </p:nvPicPr>
        <p:blipFill>
          <a:blip r:embed="rId3"/>
          <a:stretch>
            <a:fillRect/>
          </a:stretch>
        </p:blipFill>
        <p:spPr>
          <a:xfrm>
            <a:off x="2525677" y="3091543"/>
            <a:ext cx="3869805" cy="3766457"/>
          </a:xfrm>
          <a:prstGeom prst="rect">
            <a:avLst/>
          </a:prstGeom>
        </p:spPr>
      </p:pic>
    </p:spTree>
    <p:extLst>
      <p:ext uri="{BB962C8B-B14F-4D97-AF65-F5344CB8AC3E}">
        <p14:creationId xmlns:p14="http://schemas.microsoft.com/office/powerpoint/2010/main" val="78513846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8528" y="10292"/>
            <a:ext cx="5477837" cy="3799427"/>
          </a:xfrm>
          <a:prstGeom prst="rect">
            <a:avLst/>
          </a:prstGeom>
        </p:spPr>
      </p:pic>
      <p:sp>
        <p:nvSpPr>
          <p:cNvPr id="900098" name="Rectangle 2"/>
          <p:cNvSpPr>
            <a:spLocks noGrp="1" noChangeArrowheads="1"/>
          </p:cNvSpPr>
          <p:nvPr>
            <p:ph type="ctrTitle"/>
          </p:nvPr>
        </p:nvSpPr>
        <p:spPr>
          <a:xfrm>
            <a:off x="0" y="0"/>
            <a:ext cx="4112154" cy="6858000"/>
          </a:xfrm>
          <a:effectLst>
            <a:outerShdw blurRad="63500" dist="35921" dir="2700000" algn="ctr" rotWithShape="0">
              <a:schemeClr val="tx2">
                <a:alpha val="74998"/>
              </a:schemeClr>
            </a:outerShdw>
          </a:effectLst>
          <a:extLst/>
        </p:spPr>
        <p:txBody>
          <a:bodyPr/>
          <a:lstStyle/>
          <a:p>
            <a:pPr>
              <a:defRPr/>
            </a:pPr>
            <a:r>
              <a:rPr lang="mr-IN"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We proudly tell God</a:t>
            </a:r>
            <a:r>
              <a:rPr lang="mr-IN"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s other churches about your endurance and faithfulness in all the persecutions and hardships you are suffering.</a:t>
            </a:r>
            <a:r>
              <a:rPr lang="mr-IN" sz="4000" b="1" dirty="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495149" y="3809719"/>
            <a:ext cx="4631216" cy="13703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Thessalonians 1:4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6" name="Picture 5"/>
          <p:cNvPicPr>
            <a:picLocks noChangeAspect="1"/>
          </p:cNvPicPr>
          <p:nvPr/>
        </p:nvPicPr>
        <p:blipFill>
          <a:blip r:embed="rId4"/>
          <a:stretch>
            <a:fillRect/>
          </a:stretch>
        </p:blipFill>
        <p:spPr>
          <a:xfrm>
            <a:off x="3850105" y="4369034"/>
            <a:ext cx="2412028" cy="2347612"/>
          </a:xfrm>
          <a:prstGeom prst="rect">
            <a:avLst/>
          </a:prstGeom>
        </p:spPr>
      </p:pic>
    </p:spTree>
    <p:extLst>
      <p:ext uri="{BB962C8B-B14F-4D97-AF65-F5344CB8AC3E}">
        <p14:creationId xmlns:p14="http://schemas.microsoft.com/office/powerpoint/2010/main" val="16588587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50893" y="368300"/>
            <a:ext cx="5193106" cy="3320206"/>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People often become what you tell them they will become.</a:t>
            </a:r>
          </a:p>
        </p:txBody>
      </p:sp>
    </p:spTree>
    <p:extLst>
      <p:ext uri="{BB962C8B-B14F-4D97-AF65-F5344CB8AC3E}">
        <p14:creationId xmlns:p14="http://schemas.microsoft.com/office/powerpoint/2010/main" val="368062042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874" y="770960"/>
            <a:ext cx="9170874" cy="62079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316" y="-71151"/>
            <a:ext cx="9144000" cy="1058784"/>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Jim Sundberg</a:t>
            </a:r>
          </a:p>
        </p:txBody>
      </p:sp>
    </p:spTree>
    <p:extLst>
      <p:ext uri="{BB962C8B-B14F-4D97-AF65-F5344CB8AC3E}">
        <p14:creationId xmlns:p14="http://schemas.microsoft.com/office/powerpoint/2010/main" val="286759913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descr="https://www.lovinglifeafter55.com/wp-content/uploads/2018/01/wonderful.png">
            <a:extLst>
              <a:ext uri="{FF2B5EF4-FFF2-40B4-BE49-F238E27FC236}">
                <a16:creationId xmlns:a16="http://schemas.microsoft.com/office/drawing/2014/main" id="{8038F77D-0D13-2646-BBD6-F54E3222F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8900"/>
            <a:ext cx="9144000" cy="54991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a:extLst/>
        </p:spPr>
        <p:txBody>
          <a:bodyPr anchor="ctr"/>
          <a:lstStyle/>
          <a:p>
            <a:pPr>
              <a:defRPr/>
            </a:pPr>
            <a:r>
              <a:rPr lang="en-SG" sz="4800" b="1" dirty="0">
                <a:effectLst>
                  <a:glow rad="127000">
                    <a:schemeClr val="tx1"/>
                  </a:glow>
                </a:effectLst>
                <a:latin typeface="Arial" charset="0"/>
                <a:ea typeface="ＭＳ Ｐゴシック" charset="0"/>
                <a:cs typeface="ＭＳ Ｐゴシック" charset="0"/>
              </a:rPr>
              <a:t>Words can affirm</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761538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300812"/>
          </a:xfrm>
          <a:effectLst>
            <a:outerShdw blurRad="63500" dist="35921" dir="2700000" algn="ctr" rotWithShape="0">
              <a:schemeClr val="tx2">
                <a:alpha val="74998"/>
              </a:schemeClr>
            </a:outerShdw>
          </a:effectLst>
          <a:ex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How many of you had parents that told you that you would end up in prison one day?</a:t>
            </a:r>
            <a:r>
              <a:rPr lang="ru-RU" sz="3200" b="1" dirty="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1330281"/>
            <a:ext cx="9144000" cy="5143500"/>
          </a:xfrm>
          <a:prstGeom prst="rect">
            <a:avLst/>
          </a:prstGeom>
        </p:spPr>
      </p:pic>
    </p:spTree>
    <p:extLst>
      <p:ext uri="{BB962C8B-B14F-4D97-AF65-F5344CB8AC3E}">
        <p14:creationId xmlns:p14="http://schemas.microsoft.com/office/powerpoint/2010/main" val="80457148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65963"/>
            <a:ext cx="6450437" cy="3279894"/>
          </a:xfrm>
          <a:effectLst/>
          <a:extLst/>
        </p:spPr>
        <p:txBody>
          <a:bodyPr/>
          <a:lstStyle/>
          <a:p>
            <a:pPr>
              <a:defRPr/>
            </a:pPr>
            <a:r>
              <a:rPr lang="en-US" sz="6000" b="1" dirty="0">
                <a:solidFill>
                  <a:srgbClr val="800000"/>
                </a:solidFill>
                <a:effectLst>
                  <a:glow rad="127000">
                    <a:schemeClr val="bg1"/>
                  </a:glow>
                </a:effectLst>
                <a:latin typeface="Arial" charset="0"/>
                <a:ea typeface="ＭＳ Ｐゴシック" charset="0"/>
                <a:cs typeface="ＭＳ Ｐゴシック" charset="0"/>
              </a:rPr>
              <a:t>Affirm</a:t>
            </a:r>
            <a:r>
              <a:rPr lang="en-US" sz="6000" b="1" dirty="0">
                <a:solidFill>
                  <a:schemeClr val="tx2"/>
                </a:solidFill>
                <a:effectLst>
                  <a:glow rad="127000">
                    <a:schemeClr val="bg1"/>
                  </a:glow>
                </a:effectLst>
                <a:latin typeface="Arial" charset="0"/>
                <a:ea typeface="ＭＳ Ｐゴシック" charset="0"/>
                <a:cs typeface="ＭＳ Ｐゴシック" charset="0"/>
              </a:rPr>
              <a:t> </a:t>
            </a:r>
            <a:br>
              <a:rPr lang="en-US" sz="6000" b="1" dirty="0">
                <a:solidFill>
                  <a:schemeClr val="tx2"/>
                </a:solidFill>
                <a:effectLst>
                  <a:glow rad="127000">
                    <a:schemeClr val="bg1"/>
                  </a:glow>
                </a:effectLst>
                <a:latin typeface="Arial" charset="0"/>
                <a:ea typeface="ＭＳ Ｐゴシック" charset="0"/>
                <a:cs typeface="ＭＳ Ｐゴシック" charset="0"/>
              </a:rPr>
            </a:br>
            <a:r>
              <a:rPr lang="en-US" b="1" dirty="0">
                <a:solidFill>
                  <a:schemeClr val="tx2"/>
                </a:solidFill>
                <a:effectLst>
                  <a:glow rad="127000">
                    <a:schemeClr val="bg1"/>
                  </a:glow>
                </a:effectLst>
                <a:latin typeface="Arial" charset="0"/>
                <a:ea typeface="ＭＳ Ｐゴシック" charset="0"/>
                <a:cs typeface="ＭＳ Ｐゴシック" charset="0"/>
              </a:rPr>
              <a:t>the afflicted to help them mature in Christ.</a:t>
            </a:r>
          </a:p>
        </p:txBody>
      </p:sp>
      <p:sp>
        <p:nvSpPr>
          <p:cNvPr id="5" name="Rectangle 2"/>
          <p:cNvSpPr txBox="1">
            <a:spLocks noChangeArrowheads="1"/>
          </p:cNvSpPr>
          <p:nvPr/>
        </p:nvSpPr>
        <p:spPr bwMode="auto">
          <a:xfrm>
            <a:off x="0" y="5683928"/>
            <a:ext cx="9143999" cy="11682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 of 2 Thess 1:1-4</a:t>
            </a:r>
          </a:p>
        </p:txBody>
      </p:sp>
    </p:spTree>
    <p:extLst>
      <p:ext uri="{BB962C8B-B14F-4D97-AF65-F5344CB8AC3E}">
        <p14:creationId xmlns:p14="http://schemas.microsoft.com/office/powerpoint/2010/main" val="166102701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542531"/>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God will use this persecution to show his justice and to make you worthy of his Kingdom, for which you are suffering.  </a:t>
            </a:r>
            <a:r>
              <a:rPr lang="en-SG" sz="3600" b="1" baseline="30000" dirty="0">
                <a:effectLst>
                  <a:glow rad="127000">
                    <a:schemeClr val="tx1"/>
                  </a:glow>
                </a:effectLst>
                <a:latin typeface="Arial" charset="0"/>
                <a:ea typeface="ＭＳ Ｐゴシック" charset="0"/>
                <a:cs typeface="ＭＳ Ｐゴシック" charset="0"/>
              </a:rPr>
              <a:t>6</a:t>
            </a:r>
            <a:r>
              <a:rPr lang="en-SG" sz="3600" b="1" dirty="0">
                <a:effectLst>
                  <a:glow rad="127000">
                    <a:schemeClr val="tx1"/>
                  </a:glow>
                </a:effectLst>
                <a:latin typeface="Arial" charset="0"/>
                <a:ea typeface="ＭＳ Ｐゴシック" charset="0"/>
                <a:cs typeface="ＭＳ Ｐゴシック" charset="0"/>
              </a:rPr>
              <a:t>In his justice he will pay back those who persecute you</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Thess 1:5-6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6842901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228456"/>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rPr>
              <a:t>"</a:t>
            </a:r>
            <a:r>
              <a:rPr lang="en-SG" sz="3600" b="1" dirty="0">
                <a:effectLst>
                  <a:glow rad="127000">
                    <a:schemeClr val="tx1"/>
                  </a:glow>
                </a:effectLst>
                <a:latin typeface="Arial" charset="0"/>
                <a:ea typeface="ＭＳ Ｐゴシック" charset="0"/>
              </a:rPr>
              <a:t>And God will provide rest for you who are being persecuted and also for us when the Lord Jesus appears from heaven. He will come with his mighty angels,  </a:t>
            </a:r>
            <a:r>
              <a:rPr lang="en-SG" sz="3600" b="1" baseline="30000" dirty="0">
                <a:effectLst>
                  <a:glow rad="127000">
                    <a:schemeClr val="tx1"/>
                  </a:glow>
                </a:effectLst>
                <a:latin typeface="Arial" charset="0"/>
                <a:ea typeface="ＭＳ Ｐゴシック" charset="0"/>
              </a:rPr>
              <a:t>8</a:t>
            </a:r>
            <a:r>
              <a:rPr lang="en-SG" sz="3600" b="1" dirty="0">
                <a:effectLst>
                  <a:glow rad="127000">
                    <a:schemeClr val="tx1"/>
                  </a:glow>
                </a:effectLst>
                <a:latin typeface="Arial" charset="0"/>
                <a:ea typeface="ＭＳ Ｐゴシック" charset="0"/>
              </a:rPr>
              <a:t>in flaming fire, bringing judgment on those who don’t know God and on those who refuse to obey the Good News of our Lord Jesus</a:t>
            </a:r>
            <a:r>
              <a:rPr lang="ru-RU" sz="3600" b="1" dirty="0">
                <a:effectLst>
                  <a:glow rad="127000">
                    <a:schemeClr val="tx1"/>
                  </a:glow>
                </a:effectLst>
                <a:latin typeface="Arial" charset="0"/>
                <a:ea typeface="ＭＳ Ｐゴシック" charset="0"/>
              </a:rPr>
              <a:t>"</a:t>
            </a:r>
            <a:r>
              <a:rPr lang="en-US" sz="3600" b="1" dirty="0">
                <a:effectLst>
                  <a:glow rad="127000">
                    <a:schemeClr val="tx1"/>
                  </a:glow>
                </a:effectLst>
                <a:latin typeface="Arial" charset="0"/>
                <a:ea typeface="ＭＳ Ｐゴシック" charset="0"/>
              </a:rPr>
              <a:t> </a:t>
            </a:r>
            <a:br>
              <a:rPr lang="en-US" sz="3600" b="1" dirty="0">
                <a:effectLst>
                  <a:glow rad="127000">
                    <a:schemeClr val="tx1"/>
                  </a:glow>
                </a:effectLst>
                <a:latin typeface="Arial" charset="0"/>
                <a:ea typeface="ＭＳ Ｐゴシック" charset="0"/>
              </a:rPr>
            </a:br>
            <a:r>
              <a:rPr lang="en-US" sz="3600" b="1" dirty="0">
                <a:effectLst>
                  <a:glow rad="127000">
                    <a:schemeClr val="tx1"/>
                  </a:glow>
                </a:effectLst>
                <a:latin typeface="Arial" charset="0"/>
                <a:ea typeface="ＭＳ Ｐゴシック" charset="0"/>
                <a:cs typeface="ＭＳ Ｐゴシック" charset="0"/>
              </a:rPr>
              <a:t>(2 Thess 1:7-8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650904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228456"/>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rPr>
              <a:t>"</a:t>
            </a:r>
            <a:r>
              <a:rPr lang="en-SG" sz="3600" b="1" dirty="0">
                <a:effectLst>
                  <a:glow rad="127000">
                    <a:schemeClr val="tx1"/>
                  </a:glow>
                </a:effectLst>
                <a:latin typeface="Arial" charset="0"/>
                <a:ea typeface="ＭＳ Ｐゴシック" charset="0"/>
              </a:rPr>
              <a:t>They will be punished with eternal destruction, forever separated from the Lord and from his glorious power.  </a:t>
            </a:r>
            <a:r>
              <a:rPr lang="en-SG" sz="3600" b="1" baseline="30000" dirty="0">
                <a:effectLst>
                  <a:glow rad="127000">
                    <a:schemeClr val="tx1"/>
                  </a:glow>
                </a:effectLst>
                <a:latin typeface="Arial" charset="0"/>
                <a:ea typeface="ＭＳ Ｐゴシック" charset="0"/>
              </a:rPr>
              <a:t>10</a:t>
            </a:r>
            <a:r>
              <a:rPr lang="en-SG" sz="3600" b="1" dirty="0">
                <a:effectLst>
                  <a:glow rad="127000">
                    <a:schemeClr val="tx1"/>
                  </a:glow>
                </a:effectLst>
                <a:latin typeface="Arial" charset="0"/>
                <a:ea typeface="ＭＳ Ｐゴシック" charset="0"/>
              </a:rPr>
              <a:t>When he comes on that day, he will receive glory from his holy people—praise from all who believe. And this includes you, for you believed what we told you about him</a:t>
            </a:r>
            <a:r>
              <a:rPr lang="ru-RU" sz="3600" b="1" dirty="0">
                <a:effectLst>
                  <a:glow rad="127000">
                    <a:schemeClr val="tx1"/>
                  </a:glow>
                </a:effectLst>
                <a:latin typeface="Arial" charset="0"/>
                <a:ea typeface="ＭＳ Ｐゴシック" charset="0"/>
              </a:rPr>
              <a:t>"</a:t>
            </a:r>
            <a:r>
              <a:rPr lang="en-US" sz="3600" b="1" dirty="0">
                <a:effectLst>
                  <a:glow rad="127000">
                    <a:schemeClr val="tx1"/>
                  </a:glow>
                </a:effectLst>
                <a:latin typeface="Arial" charset="0"/>
                <a:ea typeface="ＭＳ Ｐゴシック" charset="0"/>
              </a:rPr>
              <a:t> </a:t>
            </a:r>
            <a:r>
              <a:rPr lang="en-US" sz="3600" b="1" dirty="0">
                <a:effectLst>
                  <a:glow rad="127000">
                    <a:schemeClr val="tx1"/>
                  </a:glow>
                </a:effectLst>
                <a:latin typeface="Arial" charset="0"/>
                <a:ea typeface="ＭＳ Ｐゴシック" charset="0"/>
                <a:cs typeface="ＭＳ Ｐゴシック" charset="0"/>
              </a:rPr>
              <a:t>(2 Thess 1:9-10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1839903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2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rPr>
              <a:t>Thess</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1:11</a:t>
            </a:r>
          </a:p>
        </p:txBody>
      </p:sp>
      <p:sp>
        <p:nvSpPr>
          <p:cNvPr id="5" name="Rectangle 4"/>
          <p:cNvSpPr/>
          <p:nvPr/>
        </p:nvSpPr>
        <p:spPr>
          <a:xfrm>
            <a:off x="527135" y="1231934"/>
            <a:ext cx="8050794" cy="3252172"/>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So we keep on praying for you, asking our God to enable you to live a life worthy of his call. May he give you the power to accomplish all the good things your faith prompts you to do. </a:t>
            </a:r>
          </a:p>
          <a:p>
            <a:pPr marL="0" marR="0" lvl="0" indent="0" algn="ctr" defTabSz="457177"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35020575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49280"/>
            <a:ext cx="839245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2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rPr>
              <a:t>Thess</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1:12</a:t>
            </a:r>
          </a:p>
        </p:txBody>
      </p:sp>
      <p:sp>
        <p:nvSpPr>
          <p:cNvPr id="5" name="Rectangle 4"/>
          <p:cNvSpPr/>
          <p:nvPr/>
        </p:nvSpPr>
        <p:spPr>
          <a:xfrm>
            <a:off x="563076" y="1675577"/>
            <a:ext cx="8086735" cy="2349361"/>
          </a:xfrm>
          <a:prstGeom prst="rect">
            <a:avLst/>
          </a:prstGeom>
          <a:no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Then the name of our Lord Jesus will be honored because of the way you live, and you will be honored along with him. This is all made possible because of the grace of our God and Lord, Jesus Christ.</a:t>
            </a:r>
          </a:p>
        </p:txBody>
      </p:sp>
    </p:spTree>
    <p:extLst>
      <p:ext uri="{BB962C8B-B14F-4D97-AF65-F5344CB8AC3E}">
        <p14:creationId xmlns:p14="http://schemas.microsoft.com/office/powerpoint/2010/main" val="7058811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7794" name="Picture 2" descr="https://www.afa.net/media/231545/1compassion.jpg?crop=0,0.061913696060037521,0,0&amp;cropmode=percentage&amp;width=800&amp;height=500&amp;rnd=131699014770000000">
            <a:extLst>
              <a:ext uri="{FF2B5EF4-FFF2-40B4-BE49-F238E27FC236}">
                <a16:creationId xmlns:a16="http://schemas.microsoft.com/office/drawing/2014/main" id="{FB045402-117E-7A43-80D2-315E0CAB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58799"/>
            <a:ext cx="9144000" cy="5718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28914" y="558799"/>
            <a:ext cx="8215085" cy="1739905"/>
          </a:xfrm>
          <a:effectLst/>
          <a:extLst/>
        </p:spPr>
        <p:txBody>
          <a:bodyPr/>
          <a:lstStyle/>
          <a:p>
            <a:pPr>
              <a:defRPr/>
            </a:pPr>
            <a:r>
              <a:rPr lang="en-SG" sz="4800" b="1" dirty="0">
                <a:solidFill>
                  <a:schemeClr val="tx2"/>
                </a:solidFill>
                <a:effectLst>
                  <a:glow rad="127000">
                    <a:schemeClr val="bg1"/>
                  </a:glow>
                </a:effectLst>
                <a:latin typeface="Arial" charset="0"/>
                <a:ea typeface="ＭＳ Ｐゴシック" charset="0"/>
                <a:cs typeface="ＭＳ Ｐゴシック" charset="0"/>
              </a:rPr>
              <a:t>Persevering through affliction develops maturity</a:t>
            </a:r>
            <a:endParaRPr lang="en-US" sz="4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647F90C-7B0C-0F4D-8767-FD3886554722}"/>
              </a:ext>
            </a:extLst>
          </p:cNvPr>
          <p:cNvSpPr txBox="1">
            <a:spLocks noChangeArrowheads="1"/>
          </p:cNvSpPr>
          <p:nvPr/>
        </p:nvSpPr>
        <p:spPr bwMode="auto">
          <a:xfrm>
            <a:off x="0" y="6276974"/>
            <a:ext cx="9042399" cy="608244"/>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SG" sz="2400" b="1" kern="0" dirty="0">
                <a:solidFill>
                  <a:schemeClr val="tx2"/>
                </a:solidFill>
                <a:effectLst>
                  <a:glow rad="127000">
                    <a:schemeClr val="bg1"/>
                  </a:glow>
                </a:effectLst>
                <a:latin typeface="Arial" charset="0"/>
                <a:ea typeface="ＭＳ Ｐゴシック" charset="0"/>
                <a:cs typeface="ＭＳ Ｐゴシック" charset="0"/>
              </a:rPr>
              <a:t>Charles R. Swindoll, </a:t>
            </a:r>
            <a:r>
              <a:rPr lang="en-SG" sz="2400" b="1" i="1" kern="0" dirty="0">
                <a:solidFill>
                  <a:schemeClr val="tx2"/>
                </a:solidFill>
                <a:effectLst>
                  <a:glow rad="127000">
                    <a:schemeClr val="bg1"/>
                  </a:glow>
                </a:effectLst>
                <a:latin typeface="Arial" charset="0"/>
                <a:ea typeface="ＭＳ Ｐゴシック" charset="0"/>
                <a:cs typeface="ＭＳ Ｐゴシック" charset="0"/>
              </a:rPr>
              <a:t>Steadfast Christianity</a:t>
            </a:r>
            <a:r>
              <a:rPr lang="en-SG" sz="2400" b="1" kern="0" dirty="0">
                <a:solidFill>
                  <a:schemeClr val="tx2"/>
                </a:solidFill>
                <a:effectLst>
                  <a:glow rad="127000">
                    <a:schemeClr val="bg1"/>
                  </a:glow>
                </a:effectLst>
                <a:latin typeface="Arial" charset="0"/>
                <a:ea typeface="ＭＳ Ｐゴシック" charset="0"/>
                <a:cs typeface="ＭＳ Ｐゴシック" charset="0"/>
              </a:rPr>
              <a:t>, 3</a:t>
            </a:r>
            <a:endParaRPr lang="en-US" sz="24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9006720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42" name="Picture 2" descr="https://static1.squarespace.com/static/5408d3ade4b0371c2119a830/54908e99e4b0155e1e54d24d/5a5279ede4966ba79a12e140/1515354641280/grape+marble+border.jpg">
            <a:extLst>
              <a:ext uri="{FF2B5EF4-FFF2-40B4-BE49-F238E27FC236}">
                <a16:creationId xmlns:a16="http://schemas.microsoft.com/office/drawing/2014/main" id="{AAF865D4-2156-E743-9925-4B5E5E8B4B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8" t="26137" r="41486" b="3189"/>
          <a:stretch/>
        </p:blipFill>
        <p:spPr bwMode="auto">
          <a:xfrm flipH="1">
            <a:off x="4072028" y="120196"/>
            <a:ext cx="5041626" cy="39147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6008914" cy="1186998"/>
          </a:xfrm>
          <a:effectLst/>
          <a:extLst/>
        </p:spPr>
        <p:txBody>
          <a:bodyPr/>
          <a:lstStyle/>
          <a:p>
            <a:pPr algn="l">
              <a:defRPr/>
            </a:pPr>
            <a:r>
              <a:rPr lang="en-SG" b="1" dirty="0">
                <a:solidFill>
                  <a:schemeClr val="tx2"/>
                </a:solidFill>
                <a:effectLst>
                  <a:glow rad="127000">
                    <a:schemeClr val="bg1"/>
                  </a:glow>
                </a:effectLst>
                <a:latin typeface="Arial" charset="0"/>
                <a:ea typeface="ＭＳ Ｐゴシック" charset="0"/>
                <a:cs typeface="ＭＳ Ｐゴシック" charset="0"/>
              </a:rPr>
              <a:t>Marbles or Grapes?</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419844" name="Picture 4" descr="https://images-na.ssl-images-amazon.com/images/I/51Nv-rUq3nL.jpg">
            <a:extLst>
              <a:ext uri="{FF2B5EF4-FFF2-40B4-BE49-F238E27FC236}">
                <a16:creationId xmlns:a16="http://schemas.microsoft.com/office/drawing/2014/main" id="{DECDE43F-7C8D-1248-BB60-2066EAE66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415" y="4034971"/>
            <a:ext cx="2625544" cy="2717346"/>
          </a:xfrm>
          <a:prstGeom prst="rect">
            <a:avLst/>
          </a:prstGeom>
          <a:noFill/>
          <a:extLst>
            <a:ext uri="{909E8E84-426E-40DD-AFC4-6F175D3DCCD1}">
              <a14:hiddenFill xmlns:a14="http://schemas.microsoft.com/office/drawing/2010/main">
                <a:solidFill>
                  <a:srgbClr val="FFFFFF"/>
                </a:solidFill>
              </a14:hiddenFill>
            </a:ext>
          </a:extLst>
        </p:spPr>
      </p:pic>
      <p:pic>
        <p:nvPicPr>
          <p:cNvPr id="419846" name="Picture 6" descr="https://images-na.ssl-images-amazon.com/images/I/51Z4KShbSUL._SX425_.jpg">
            <a:extLst>
              <a:ext uri="{FF2B5EF4-FFF2-40B4-BE49-F238E27FC236}">
                <a16:creationId xmlns:a16="http://schemas.microsoft.com/office/drawing/2014/main" id="{2E31A340-C813-F047-9EE4-52D42A4AC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31" y="942523"/>
            <a:ext cx="4005943" cy="3044517"/>
          </a:xfrm>
          <a:prstGeom prst="rect">
            <a:avLst/>
          </a:prstGeom>
          <a:noFill/>
          <a:extLst>
            <a:ext uri="{909E8E84-426E-40DD-AFC4-6F175D3DCCD1}">
              <a14:hiddenFill xmlns:a14="http://schemas.microsoft.com/office/drawing/2010/main">
                <a:solidFill>
                  <a:srgbClr val="FFFFFF"/>
                </a:solidFill>
              </a14:hiddenFill>
            </a:ext>
          </a:extLst>
        </p:spPr>
      </p:pic>
      <p:pic>
        <p:nvPicPr>
          <p:cNvPr id="419850" name="Picture 10" descr="http://www.sommelierbg.com/wp-content/uploads/2013/10/Sanser.gif">
            <a:extLst>
              <a:ext uri="{FF2B5EF4-FFF2-40B4-BE49-F238E27FC236}">
                <a16:creationId xmlns:a16="http://schemas.microsoft.com/office/drawing/2014/main" id="{E665C862-A18D-D34F-8A19-3C6367F989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1428" y="3685326"/>
            <a:ext cx="4935764" cy="3229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823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4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1984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1984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419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99445"/>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My Defensiveness</a:t>
            </a:r>
          </a:p>
        </p:txBody>
      </p:sp>
      <p:pic>
        <p:nvPicPr>
          <p:cNvPr id="420866" name="Picture 2" descr="http://www.marblesmarbles.com/IMAGES%209-16/M401-SET-2014_small.jpg">
            <a:extLst>
              <a:ext uri="{FF2B5EF4-FFF2-40B4-BE49-F238E27FC236}">
                <a16:creationId xmlns:a16="http://schemas.microsoft.com/office/drawing/2014/main" id="{DD211445-811A-654F-8D50-31FF7B466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02" y="1517423"/>
            <a:ext cx="4398898" cy="436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42719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Self Affirmation</a:t>
            </a:r>
          </a:p>
        </p:txBody>
      </p:sp>
      <p:pic>
        <p:nvPicPr>
          <p:cNvPr id="376834" name="Picture 2" descr="https://cdn.powerofpositivity.com/wp-content/uploads/2014/07/be-the-best-version-of-you.jpg">
            <a:extLst>
              <a:ext uri="{FF2B5EF4-FFF2-40B4-BE49-F238E27FC236}">
                <a16:creationId xmlns:a16="http://schemas.microsoft.com/office/drawing/2014/main" id="{DD512680-C422-9C43-A9DF-34594AA314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35781"/>
            <a:ext cx="5334000" cy="34078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ttps://www.spring.org.uk/images/approve.jpg">
            <a:extLst>
              <a:ext uri="{FF2B5EF4-FFF2-40B4-BE49-F238E27FC236}">
                <a16:creationId xmlns:a16="http://schemas.microsoft.com/office/drawing/2014/main" id="{492717CC-E7BE-6D44-A504-9BB95945C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556000"/>
            <a:ext cx="5334000" cy="330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71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14500"/>
          </a:xfrm>
          <a:gradFill>
            <a:gsLst>
              <a:gs pos="0">
                <a:schemeClr val="tx1"/>
              </a:gs>
              <a:gs pos="100000">
                <a:schemeClr val="accent2">
                  <a:lumMod val="50000"/>
                </a:schemeClr>
              </a:gs>
            </a:gsLst>
            <a:lin ang="5400000" scaled="1"/>
          </a:gradFill>
          <a:effectLst>
            <a:outerShdw blurRad="63500" dist="35921" dir="2700000" algn="ctr" rotWithShape="0">
              <a:schemeClr val="tx2">
                <a:alpha val="74998"/>
              </a:schemeClr>
            </a:outerShdw>
          </a:effectLst>
          <a:ex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does God </a:t>
            </a:r>
            <a:r>
              <a:rPr lang="en-SG" sz="4800" b="1" dirty="0">
                <a:solidFill>
                  <a:srgbClr val="FFFF00"/>
                </a:solidFill>
                <a:effectLst>
                  <a:glow rad="127000">
                    <a:schemeClr val="tx1"/>
                  </a:glow>
                </a:effectLst>
                <a:latin typeface="Arial" charset="0"/>
                <a:ea typeface="ＭＳ Ｐゴシック" charset="0"/>
                <a:cs typeface="ＭＳ Ｐゴシック" charset="0"/>
              </a:rPr>
              <a:t>affirm</a:t>
            </a:r>
            <a:r>
              <a:rPr lang="en-SG" sz="4800" b="1" dirty="0">
                <a:effectLst>
                  <a:glow rad="127000">
                    <a:schemeClr val="tx1"/>
                  </a:glow>
                </a:effectLst>
                <a:latin typeface="Arial" charset="0"/>
                <a:ea typeface="ＭＳ Ｐゴシック" charset="0"/>
                <a:cs typeface="ＭＳ Ｐゴシック" charset="0"/>
              </a:rPr>
              <a:t> us when we face tough times</a:t>
            </a:r>
            <a:r>
              <a:rPr lang="en-US" sz="4800" b="1" dirty="0">
                <a:effectLst>
                  <a:glow rad="127000">
                    <a:schemeClr val="tx1"/>
                  </a:glow>
                </a:effectLst>
                <a:latin typeface="Arial" charset="0"/>
                <a:ea typeface="ＭＳ Ｐゴシック" charset="0"/>
                <a:cs typeface="ＭＳ Ｐゴシック" charset="0"/>
              </a:rPr>
              <a:t>?</a:t>
            </a:r>
          </a:p>
        </p:txBody>
      </p:sp>
      <p:pic>
        <p:nvPicPr>
          <p:cNvPr id="4" name="Picture 2" descr="Related image">
            <a:extLst>
              <a:ext uri="{FF2B5EF4-FFF2-40B4-BE49-F238E27FC236}">
                <a16:creationId xmlns:a16="http://schemas.microsoft.com/office/drawing/2014/main" id="{DC922307-7B31-6843-8E7D-8D5DE3C0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0" y="1792878"/>
            <a:ext cx="635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0725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36141"/>
          </a:xfrm>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 </a:t>
            </a:r>
            <a:r>
              <a:rPr lang="en-SG" sz="3600" b="1" i="1" dirty="0">
                <a:effectLst>
                  <a:glow rad="127000">
                    <a:schemeClr val="tx1"/>
                  </a:glow>
                </a:effectLst>
                <a:latin typeface="Arial" charset="0"/>
                <a:ea typeface="ＭＳ Ｐゴシック" charset="0"/>
                <a:cs typeface="ＭＳ Ｐゴシック" charset="0"/>
              </a:rPr>
              <a:t>Emotionally: </a:t>
            </a:r>
            <a:r>
              <a:rPr lang="en-SG" sz="3600" b="1" dirty="0">
                <a:effectLst>
                  <a:glow rad="127000">
                    <a:schemeClr val="tx1"/>
                  </a:glow>
                </a:effectLst>
                <a:latin typeface="Arial" charset="0"/>
                <a:ea typeface="ＭＳ Ｐゴシック" charset="0"/>
                <a:cs typeface="ＭＳ Ｐゴシック" charset="0"/>
              </a:rPr>
              <a:t>God gives </a:t>
            </a:r>
            <a:r>
              <a:rPr lang="en-SG" sz="3600" b="1" dirty="0">
                <a:solidFill>
                  <a:srgbClr val="FFFF00"/>
                </a:solidFill>
                <a:effectLst>
                  <a:glow rad="127000">
                    <a:schemeClr val="tx1"/>
                  </a:glow>
                </a:effectLst>
                <a:latin typeface="Arial" charset="0"/>
                <a:ea typeface="ＭＳ Ｐゴシック" charset="0"/>
                <a:cs typeface="ＭＳ Ｐゴシック" charset="0"/>
              </a:rPr>
              <a:t>perseverance</a:t>
            </a:r>
            <a:r>
              <a:rPr lang="en-SG" sz="3600" b="1" dirty="0">
                <a:effectLst>
                  <a:glow rad="127000">
                    <a:schemeClr val="tx1"/>
                  </a:glow>
                </a:effectLst>
                <a:latin typeface="Arial" charset="0"/>
                <a:ea typeface="ＭＳ Ｐゴシック" charset="0"/>
                <a:cs typeface="ＭＳ Ｐゴシック" charset="0"/>
              </a:rPr>
              <a:t> to bring maturity (2 Thess 1).</a:t>
            </a:r>
            <a:endParaRPr lang="en-US" sz="3600" b="1" dirty="0">
              <a:effectLst>
                <a:glow rad="127000">
                  <a:schemeClr val="tx1"/>
                </a:glow>
              </a:effectLst>
              <a:latin typeface="Arial" charset="0"/>
              <a:ea typeface="ＭＳ Ｐゴシック" charset="0"/>
              <a:cs typeface="ＭＳ Ｐゴシック" charset="0"/>
            </a:endParaRPr>
          </a:p>
        </p:txBody>
      </p:sp>
      <p:pic>
        <p:nvPicPr>
          <p:cNvPr id="369666" name="Picture 2" descr="https://cdn.firstcrycdn.com/2018/09/dont-compare-self-affirm-that-you-are-the-best.png">
            <a:extLst>
              <a:ext uri="{FF2B5EF4-FFF2-40B4-BE49-F238E27FC236}">
                <a16:creationId xmlns:a16="http://schemas.microsoft.com/office/drawing/2014/main" id="{1E414B4B-48C4-0B46-8E66-5684E42FE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2"/>
            <a:ext cx="9144000" cy="4897437"/>
          </a:xfrm>
          <a:prstGeom prst="rect">
            <a:avLst/>
          </a:prstGeom>
          <a:noFill/>
          <a:extLst>
            <a:ext uri="{909E8E84-426E-40DD-AFC4-6F175D3DCCD1}">
              <a14:hiddenFill xmlns:a14="http://schemas.microsoft.com/office/drawing/2010/main">
                <a:solidFill>
                  <a:srgbClr val="FFFFFF"/>
                </a:solidFill>
              </a14:hiddenFill>
            </a:ext>
          </a:extLst>
        </p:spPr>
      </p:pic>
      <p:pic>
        <p:nvPicPr>
          <p:cNvPr id="369668" name="Picture 4" descr="https://media.swncdn.com/cms/CW/Couples/singles/31182-womancrying-sad-depressed-hurt-abuse.1200w.tn.jpg">
            <a:extLst>
              <a:ext uri="{FF2B5EF4-FFF2-40B4-BE49-F238E27FC236}">
                <a16:creationId xmlns:a16="http://schemas.microsoft.com/office/drawing/2014/main" id="{C18ED233-A166-204E-96C4-11D5E2A2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072" y="2279079"/>
            <a:ext cx="5984029" cy="3124993"/>
          </a:xfrm>
          <a:prstGeom prst="rect">
            <a:avLst/>
          </a:prstGeom>
          <a:noFill/>
          <a:extLst>
            <a:ext uri="{909E8E84-426E-40DD-AFC4-6F175D3DCCD1}">
              <a14:hiddenFill xmlns:a14="http://schemas.microsoft.com/office/drawing/2010/main">
                <a:solidFill>
                  <a:srgbClr val="FFFFFF"/>
                </a:solidFill>
              </a14:hiddenFill>
            </a:ext>
          </a:extLst>
        </p:spPr>
      </p:pic>
      <p:sp>
        <p:nvSpPr>
          <p:cNvPr id="6" name="Notched Right Arrow 5">
            <a:extLst>
              <a:ext uri="{FF2B5EF4-FFF2-40B4-BE49-F238E27FC236}">
                <a16:creationId xmlns:a16="http://schemas.microsoft.com/office/drawing/2014/main" id="{9EA27038-777B-504A-8654-E24779268013}"/>
              </a:ext>
            </a:extLst>
          </p:cNvPr>
          <p:cNvSpPr/>
          <p:nvPr/>
        </p:nvSpPr>
        <p:spPr bwMode="auto">
          <a:xfrm>
            <a:off x="4184919" y="302793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148686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7200" dirty="0">
                <a:solidFill>
                  <a:schemeClr val="tx1"/>
                </a:solidFill>
                <a:latin typeface="Arial" charset="0"/>
                <a:ea typeface="Osaka" charset="0"/>
                <a:cs typeface="Arial" charset="0"/>
              </a:rPr>
              <a:t>Slides on </a:t>
            </a:r>
            <a:br>
              <a:rPr lang="en-US" sz="7200" dirty="0">
                <a:solidFill>
                  <a:schemeClr val="tx1"/>
                </a:solidFill>
                <a:latin typeface="Arial" charset="0"/>
                <a:ea typeface="Osaka" charset="0"/>
                <a:cs typeface="Arial" charset="0"/>
              </a:rPr>
            </a:br>
            <a:r>
              <a:rPr lang="en-US" sz="7200" dirty="0">
                <a:solidFill>
                  <a:schemeClr val="bg1"/>
                </a:solidFill>
                <a:latin typeface="Arial" charset="0"/>
                <a:ea typeface="Osaka" charset="0"/>
                <a:cs typeface="Arial" charset="0"/>
              </a:rPr>
              <a:t>2 Thessalonians 2</a:t>
            </a:r>
          </a:p>
        </p:txBody>
      </p:sp>
    </p:spTree>
    <p:extLst>
      <p:ext uri="{BB962C8B-B14F-4D97-AF65-F5344CB8AC3E}">
        <p14:creationId xmlns:p14="http://schemas.microsoft.com/office/powerpoint/2010/main" val="674808976"/>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a:extLst/>
        </p:spPr>
        <p:txBody>
          <a:bodyPr/>
          <a:lstStyle/>
          <a:p>
            <a:pPr>
              <a:defRPr/>
            </a:pPr>
            <a:r>
              <a:rPr lang="en-US" sz="3600" b="1" dirty="0">
                <a:effectLst>
                  <a:glow rad="876300">
                    <a:schemeClr val="tx1"/>
                  </a:glow>
                </a:effectLst>
                <a:latin typeface="Arial" charset="0"/>
                <a:ea typeface="ＭＳ Ｐゴシック" charset="0"/>
                <a:cs typeface="ＭＳ Ｐゴシック" charset="0"/>
              </a:rPr>
              <a:t>Outline of 2 Thessalonians</a:t>
            </a:r>
          </a:p>
        </p:txBody>
      </p:sp>
      <p:sp>
        <p:nvSpPr>
          <p:cNvPr id="4" name="Rectangle 2"/>
          <p:cNvSpPr txBox="1">
            <a:spLocks noChangeArrowheads="1"/>
          </p:cNvSpPr>
          <p:nvPr/>
        </p:nvSpPr>
        <p:spPr bwMode="auto">
          <a:xfrm>
            <a:off x="650539"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Emotions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1</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3667578" y="177323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Theology</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spc="-100" dirty="0">
                <a:solidFill>
                  <a:srgbClr val="000090"/>
                </a:solidFill>
                <a:latin typeface="Helvetica Neue Black Condensed"/>
                <a:ea typeface="ＭＳ Ｐゴシック" charset="0"/>
                <a:cs typeface="Helvetica Neue Black Condensed"/>
              </a:rPr>
              <a:t>2</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2" name="Notched Right Arrow 1"/>
          <p:cNvSpPr/>
          <p:nvPr/>
        </p:nvSpPr>
        <p:spPr bwMode="auto">
          <a:xfrm>
            <a:off x="2584719"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Rectangle 2">
            <a:extLst>
              <a:ext uri="{FF2B5EF4-FFF2-40B4-BE49-F238E27FC236}">
                <a16:creationId xmlns:a16="http://schemas.microsoft.com/office/drawing/2014/main" id="{ECF1CA2B-0132-2D4B-8C65-7C9B09B585F6}"/>
              </a:ext>
            </a:extLst>
          </p:cNvPr>
          <p:cNvSpPr txBox="1">
            <a:spLocks noChangeArrowheads="1"/>
          </p:cNvSpPr>
          <p:nvPr/>
        </p:nvSpPr>
        <p:spPr bwMode="auto">
          <a:xfrm>
            <a:off x="0" y="-487"/>
            <a:ext cx="9144000" cy="1555750"/>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kern="0" dirty="0">
                <a:effectLst>
                  <a:glow rad="876300">
                    <a:schemeClr val="tx1"/>
                  </a:glow>
                </a:effectLst>
                <a:latin typeface="Arial" charset="0"/>
                <a:ea typeface="ＭＳ Ｐゴシック" charset="0"/>
                <a:cs typeface="ＭＳ Ｐゴシック" charset="0"/>
              </a:rPr>
              <a:t>How God affirms…</a:t>
            </a:r>
          </a:p>
        </p:txBody>
      </p:sp>
    </p:spTree>
    <p:extLst>
      <p:ext uri="{BB962C8B-B14F-4D97-AF65-F5344CB8AC3E}">
        <p14:creationId xmlns:p14="http://schemas.microsoft.com/office/powerpoint/2010/main" val="2827215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224"/>
            <a:ext cx="9144000" cy="1693866"/>
          </a:xfrm>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II. </a:t>
            </a:r>
            <a:r>
              <a:rPr lang="en-SG" sz="3600" b="1" i="1" dirty="0">
                <a:effectLst>
                  <a:glow rad="127000">
                    <a:schemeClr val="tx1"/>
                  </a:glow>
                </a:effectLst>
                <a:latin typeface="Arial" charset="0"/>
                <a:ea typeface="ＭＳ Ｐゴシック" charset="0"/>
                <a:cs typeface="ＭＳ Ｐゴシック" charset="0"/>
              </a:rPr>
              <a:t>Theologically: </a:t>
            </a:r>
            <a:r>
              <a:rPr lang="en-SG" sz="3600" b="1" dirty="0">
                <a:effectLst>
                  <a:glow rad="127000">
                    <a:schemeClr val="tx1"/>
                  </a:glow>
                </a:effectLst>
                <a:latin typeface="Arial" charset="0"/>
                <a:ea typeface="ＭＳ Ｐゴシック" charset="0"/>
                <a:cs typeface="ＭＳ Ｐゴシック" charset="0"/>
              </a:rPr>
              <a:t>God gives us </a:t>
            </a:r>
            <a:r>
              <a:rPr lang="en-SG" sz="3600" b="1" dirty="0">
                <a:solidFill>
                  <a:srgbClr val="FFFF00"/>
                </a:solidFill>
                <a:effectLst>
                  <a:glow rad="127000">
                    <a:schemeClr val="tx1"/>
                  </a:glow>
                </a:effectLst>
                <a:latin typeface="Arial" charset="0"/>
                <a:ea typeface="ＭＳ Ｐゴシック" charset="0"/>
                <a:cs typeface="ＭＳ Ｐゴシック" charset="0"/>
              </a:rPr>
              <a:t>truth</a:t>
            </a:r>
            <a:r>
              <a:rPr lang="en-SG" sz="3600" b="1" dirty="0">
                <a:effectLst>
                  <a:glow rad="127000">
                    <a:schemeClr val="tx1"/>
                  </a:glow>
                </a:effectLst>
                <a:latin typeface="Arial" charset="0"/>
                <a:ea typeface="ＭＳ Ｐゴシック" charset="0"/>
                <a:cs typeface="ＭＳ Ｐゴシック" charset="0"/>
              </a:rPr>
              <a:t> </a:t>
            </a:r>
            <a:br>
              <a:rPr lang="en-SG" sz="3600" b="1" dirty="0">
                <a:effectLst>
                  <a:glow rad="127000">
                    <a:schemeClr val="tx1"/>
                  </a:glow>
                </a:effectLst>
                <a:latin typeface="Arial" charset="0"/>
                <a:ea typeface="ＭＳ Ｐゴシック" charset="0"/>
                <a:cs typeface="ＭＳ Ｐゴシック" charset="0"/>
              </a:rPr>
            </a:br>
            <a:r>
              <a:rPr lang="en-SG" sz="3600" b="1" dirty="0">
                <a:effectLst>
                  <a:glow rad="127000">
                    <a:schemeClr val="tx1"/>
                  </a:glow>
                </a:effectLst>
                <a:latin typeface="Arial" charset="0"/>
                <a:ea typeface="ＭＳ Ｐゴシック" charset="0"/>
                <a:cs typeface="ＭＳ Ｐゴシック" charset="0"/>
              </a:rPr>
              <a:t>to bring stability (2 Thess 2).</a:t>
            </a:r>
            <a:endParaRPr lang="en-US" sz="3600" b="1" dirty="0">
              <a:effectLst>
                <a:glow rad="127000">
                  <a:schemeClr val="tx1"/>
                </a:glow>
              </a:effectLst>
              <a:latin typeface="Arial" charset="0"/>
              <a:ea typeface="ＭＳ Ｐゴシック" charset="0"/>
              <a:cs typeface="ＭＳ Ｐゴシック" charset="0"/>
            </a:endParaRPr>
          </a:p>
        </p:txBody>
      </p:sp>
      <p:pic>
        <p:nvPicPr>
          <p:cNvPr id="388098" name="Picture 2" descr="https://dg.imgix.net/the-marks-of-a-spiritual-leader-idpozr0g-en/landscape/the-marks-of-a-spiritual-leader-idpozr0g.jpg?ts=1479259016&amp;ixlib=rails-3.0.2&amp;auto=format%2Ccompress&amp;fit=min&amp;w=700&amp;h=394&amp;dpr=2&amp;ch=Width%2CDPR">
            <a:extLst>
              <a:ext uri="{FF2B5EF4-FFF2-40B4-BE49-F238E27FC236}">
                <a16:creationId xmlns:a16="http://schemas.microsoft.com/office/drawing/2014/main" id="{A9D8D778-6438-1E44-B685-7E2914D4A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2913"/>
            <a:ext cx="9144000" cy="51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13653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4D5E61-DFBE-5F4E-8BFC-8530A629A044}"/>
              </a:ext>
            </a:extLst>
          </p:cNvPr>
          <p:cNvPicPr>
            <a:picLocks noChangeAspect="1"/>
          </p:cNvPicPr>
          <p:nvPr/>
        </p:nvPicPr>
        <p:blipFill>
          <a:blip r:embed="rId3"/>
          <a:stretch>
            <a:fillRect/>
          </a:stretch>
        </p:blipFill>
        <p:spPr>
          <a:xfrm>
            <a:off x="-1" y="0"/>
            <a:ext cx="9250947" cy="69382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3214474"/>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Now, dear brothers and sisters, let us clarify some things about the coming of our Lord Jesus Christ and how we will be gathered to meet him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Thess 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902174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eaLnBrk="1" hangingPunct="1"/>
            <a:r>
              <a:rPr lang="en-US" altLang="zh-CN" sz="2800" b="1" dirty="0">
                <a:solidFill>
                  <a:srgbClr val="FFFFFF"/>
                </a:solidFill>
                <a:latin typeface="Arial" charset="0"/>
                <a:cs typeface="Arial" charset="0"/>
              </a:rPr>
              <a:t>"</a:t>
            </a:r>
            <a:r>
              <a:rPr lang="en-SG" sz="2800" b="1" dirty="0">
                <a:effectLst>
                  <a:glow rad="127000">
                    <a:schemeClr val="tx1"/>
                  </a:glow>
                </a:effectLst>
                <a:latin typeface="Arial" charset="0"/>
                <a:ea typeface="ＭＳ Ｐゴシック" charset="0"/>
                <a:cs typeface="ＭＳ Ｐゴシック" charset="0"/>
              </a:rPr>
              <a:t>Don’t be so easily shaken or alarmed by those who say that the day of the Lord has already begun. Don’t believe them, even if they claim to have had a spiritual vision, a revelation, or a letter supposedly from us</a:t>
            </a:r>
            <a:r>
              <a:rPr lang="en-US" altLang="zh-CN" sz="2800" b="1" dirty="0">
                <a:solidFill>
                  <a:srgbClr val="FFFFFF"/>
                </a:solidFill>
                <a:latin typeface="Arial" charset="0"/>
                <a:cs typeface="Arial" charset="0"/>
              </a:rPr>
              <a:t>" (2 Thess 2:2 </a:t>
            </a:r>
            <a:r>
              <a:rPr lang="en-US" altLang="zh-CN" sz="2400" b="1" dirty="0">
                <a:solidFill>
                  <a:srgbClr val="FFFFFF"/>
                </a:solidFill>
                <a:latin typeface="Arial" charset="0"/>
                <a:cs typeface="Arial" charset="0"/>
              </a:rPr>
              <a:t>NLT</a:t>
            </a:r>
            <a:r>
              <a:rPr lang="en-US" altLang="zh-CN" sz="2800" b="1" dirty="0">
                <a:solidFill>
                  <a:srgbClr val="FFFFFF"/>
                </a:solidFill>
                <a:latin typeface="Arial" charset="0"/>
                <a:cs typeface="Arial" charset="0"/>
              </a:rPr>
              <a:t>). </a:t>
            </a:r>
            <a:endParaRPr lang="en-US" sz="28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b="1" dirty="0">
                <a:solidFill>
                  <a:srgbClr val="FFFFFF"/>
                </a:solidFill>
                <a:effectLst>
                  <a:glow rad="127000">
                    <a:srgbClr val="000000"/>
                  </a:glow>
                </a:effectLst>
                <a:latin typeface="Arial" charset="0"/>
                <a:ea typeface="ＭＳ Ｐゴシック" charset="0"/>
                <a:cs typeface="ＭＳ Ｐゴシック" charset="0"/>
              </a:rPr>
              <a:t>2 Thessalonians</a:t>
            </a:r>
          </a:p>
        </p:txBody>
      </p:sp>
      <p:sp>
        <p:nvSpPr>
          <p:cNvPr id="7" name="Text Box 24"/>
          <p:cNvSpPr txBox="1">
            <a:spLocks noChangeArrowheads="1"/>
          </p:cNvSpPr>
          <p:nvPr/>
        </p:nvSpPr>
        <p:spPr bwMode="auto">
          <a:xfrm>
            <a:off x="8395316" y="65344"/>
            <a:ext cx="68119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b="1" dirty="0">
                <a:solidFill>
                  <a:srgbClr val="FFFFFF"/>
                </a:solidFill>
                <a:cs typeface="Arial" charset="0"/>
              </a:rPr>
              <a:t>211</a:t>
            </a:r>
          </a:p>
        </p:txBody>
      </p:sp>
    </p:spTree>
    <p:extLst>
      <p:ext uri="{BB962C8B-B14F-4D97-AF65-F5344CB8AC3E}">
        <p14:creationId xmlns:p14="http://schemas.microsoft.com/office/powerpoint/2010/main" val="275472219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so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0"/>
            <a:ext cx="9144000" cy="2209800"/>
          </a:xfrm>
        </p:spPr>
        <p:txBody>
          <a:bodyPr/>
          <a:lstStyle/>
          <a:p>
            <a:pPr>
              <a:defRPr/>
            </a:pPr>
            <a:r>
              <a:rPr lang="en-US" sz="11500" dirty="0">
                <a:effectLst>
                  <a:glow rad="101600">
                    <a:schemeClr val="bg2">
                      <a:alpha val="75000"/>
                    </a:schemeClr>
                  </a:glow>
                  <a:outerShdw blurRad="38100" dist="38100" dir="2700000" algn="tl">
                    <a:srgbClr val="000000"/>
                  </a:outerShdw>
                </a:effectLst>
                <a:latin typeface="Arial" charset="0"/>
                <a:ea typeface="ＭＳ Ｐゴシック" charset="0"/>
              </a:rPr>
              <a:t>Judgment!</a:t>
            </a: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EAEAEA"/>
                </a:solidFill>
                <a:effectLst>
                  <a:glow rad="101600">
                    <a:schemeClr val="bg2">
                      <a:alpha val="75000"/>
                    </a:schemeClr>
                  </a:glow>
                </a:effectLst>
                <a:latin typeface="Arial" charset="0"/>
                <a:cs typeface="Arial" charset="0"/>
              </a:rPr>
              <a:t>216</a:t>
            </a:r>
            <a:endParaRPr lang="en-US" dirty="0">
              <a:solidFill>
                <a:srgbClr val="EAEAEA"/>
              </a:solidFill>
              <a:effectLst>
                <a:glow rad="101600">
                  <a:schemeClr val="bg2">
                    <a:alpha val="75000"/>
                  </a:schemeClr>
                </a:glow>
              </a:effectLst>
              <a:latin typeface="Arial" charset="0"/>
              <a:cs typeface="Arial" charset="0"/>
            </a:endParaRPr>
          </a:p>
        </p:txBody>
      </p:sp>
      <p:sp>
        <p:nvSpPr>
          <p:cNvPr id="5" name="Title 2"/>
          <p:cNvSpPr txBox="1">
            <a:spLocks/>
          </p:cNvSpPr>
          <p:nvPr/>
        </p:nvSpPr>
        <p:spPr bwMode="auto">
          <a:xfrm>
            <a:off x="0" y="5105382"/>
            <a:ext cx="8914536" cy="175261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lgn="r">
              <a:defRPr/>
            </a:pPr>
            <a:r>
              <a:rPr lang="en-US" sz="8000" i="1" dirty="0">
                <a:effectLst>
                  <a:glow rad="101600">
                    <a:schemeClr val="bg2">
                      <a:alpha val="75000"/>
                    </a:schemeClr>
                  </a:glow>
                  <a:outerShdw blurRad="38100" dist="38100" dir="2700000" algn="tl">
                    <a:srgbClr val="000000"/>
                  </a:outerShdw>
                </a:effectLst>
                <a:latin typeface="Arial" charset="0"/>
                <a:ea typeface="ＭＳ Ｐゴシック" charset="0"/>
              </a:rPr>
              <a:t>followed by…</a:t>
            </a:r>
          </a:p>
        </p:txBody>
      </p:sp>
    </p:spTree>
    <p:extLst>
      <p:ext uri="{BB962C8B-B14F-4D97-AF65-F5344CB8AC3E}">
        <p14:creationId xmlns:p14="http://schemas.microsoft.com/office/powerpoint/2010/main" val="4332414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pas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0" y="4724400"/>
            <a:ext cx="9144000" cy="1828800"/>
          </a:xfrm>
        </p:spPr>
        <p:txBody>
          <a:bodyPr/>
          <a:lstStyle/>
          <a:p>
            <a:pPr>
              <a:defRPr/>
            </a:pPr>
            <a:r>
              <a:rPr lang="en-US" sz="11500">
                <a:effectLst>
                  <a:glow rad="101600">
                    <a:schemeClr val="bg2">
                      <a:alpha val="75000"/>
                    </a:schemeClr>
                  </a:glow>
                  <a:outerShdw blurRad="38100" dist="38100" dir="2700000" algn="tl">
                    <a:srgbClr val="000000"/>
                  </a:outerShdw>
                </a:effectLst>
                <a:latin typeface="Arial" charset="0"/>
                <a:ea typeface="ＭＳ Ｐゴシック" charset="0"/>
              </a:rPr>
              <a:t>Blessing</a:t>
            </a:r>
            <a:r>
              <a:rPr lang="en-US" sz="13800">
                <a:effectLst>
                  <a:glow rad="101600">
                    <a:schemeClr val="bg2">
                      <a:alpha val="75000"/>
                    </a:schemeClr>
                  </a:glow>
                  <a:outerShdw blurRad="38100" dist="38100" dir="2700000" algn="tl">
                    <a:srgbClr val="000000"/>
                  </a:outerShdw>
                </a:effectLst>
                <a:latin typeface="Arial" charset="0"/>
                <a:ea typeface="ＭＳ Ｐゴシック" charset="0"/>
              </a:rPr>
              <a:t>!</a:t>
            </a:r>
          </a:p>
        </p:txBody>
      </p:sp>
      <p:sp>
        <p:nvSpPr>
          <p:cNvPr id="4"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EAEAEA"/>
                </a:solidFill>
                <a:effectLst>
                  <a:glow rad="101600">
                    <a:schemeClr val="bg2">
                      <a:alpha val="75000"/>
                    </a:schemeClr>
                  </a:glow>
                </a:effectLst>
                <a:latin typeface="Arial" charset="0"/>
                <a:cs typeface="Arial" charset="0"/>
              </a:rPr>
              <a:t>216</a:t>
            </a:r>
            <a:endParaRPr lang="en-US" dirty="0">
              <a:solidFill>
                <a:srgbClr val="EAEAEA"/>
              </a:solidFill>
              <a:effectLst>
                <a:glow rad="101600">
                  <a:schemeClr val="bg2">
                    <a:alpha val="75000"/>
                  </a:schemeClr>
                </a:glow>
              </a:effectLst>
              <a:latin typeface="Arial" charset="0"/>
              <a:cs typeface="Arial" charset="0"/>
            </a:endParaRPr>
          </a:p>
        </p:txBody>
      </p:sp>
    </p:spTree>
    <p:extLst>
      <p:ext uri="{BB962C8B-B14F-4D97-AF65-F5344CB8AC3E}">
        <p14:creationId xmlns:p14="http://schemas.microsoft.com/office/powerpoint/2010/main" val="14228003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4800">
                <a:effectLst>
                  <a:glow rad="139700">
                    <a:schemeClr val="bg2"/>
                  </a:glow>
                </a:effectLst>
                <a:latin typeface="Arial" charset="0"/>
                <a:ea typeface="ＭＳ Ｐゴシック" charset="0"/>
              </a:rPr>
              <a:t>The Day of the L</a:t>
            </a:r>
            <a:r>
              <a:rPr lang="en-US" sz="4400">
                <a:effectLst>
                  <a:glow rad="139700">
                    <a:schemeClr val="bg2"/>
                  </a:glow>
                </a:effectLst>
                <a:latin typeface="Arial" charset="0"/>
                <a:ea typeface="ＭＳ Ｐゴシック" charset="0"/>
              </a:rPr>
              <a:t>ORD</a:t>
            </a:r>
            <a:endParaRPr lang="en-US" sz="4800">
              <a:effectLst>
                <a:glow rad="139700">
                  <a:schemeClr val="bg2"/>
                </a:glow>
              </a:effectLst>
              <a:latin typeface="Arial" charset="0"/>
              <a:ea typeface="ＭＳ Ｐゴシック" charset="0"/>
            </a:endParaRPr>
          </a:p>
        </p:txBody>
      </p:sp>
      <p:sp>
        <p:nvSpPr>
          <p:cNvPr id="64517" name="Text Box 5"/>
          <p:cNvSpPr txBox="1">
            <a:spLocks noChangeArrowheads="1"/>
          </p:cNvSpPr>
          <p:nvPr/>
        </p:nvSpPr>
        <p:spPr bwMode="auto">
          <a:xfrm>
            <a:off x="1057275" y="1295400"/>
            <a:ext cx="312578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Judgment</a:t>
            </a:r>
          </a:p>
        </p:txBody>
      </p:sp>
      <p:sp>
        <p:nvSpPr>
          <p:cNvPr id="64518" name="Text Box 6"/>
          <p:cNvSpPr txBox="1">
            <a:spLocks noChangeArrowheads="1"/>
          </p:cNvSpPr>
          <p:nvPr/>
        </p:nvSpPr>
        <p:spPr bwMode="auto">
          <a:xfrm>
            <a:off x="5867400" y="1295400"/>
            <a:ext cx="274955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Blessing</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a:t>
            </a:r>
          </a:p>
        </p:txBody>
      </p:sp>
      <p:sp>
        <p:nvSpPr>
          <p:cNvPr id="64520" name="Text Box 8"/>
          <p:cNvSpPr txBox="1">
            <a:spLocks noChangeArrowheads="1"/>
          </p:cNvSpPr>
          <p:nvPr/>
        </p:nvSpPr>
        <p:spPr bwMode="auto">
          <a:xfrm>
            <a:off x="854075" y="2895600"/>
            <a:ext cx="33305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Tribulation</a:t>
            </a:r>
          </a:p>
        </p:txBody>
      </p:sp>
      <p:sp>
        <p:nvSpPr>
          <p:cNvPr id="64521" name="Text Box 9"/>
          <p:cNvSpPr txBox="1">
            <a:spLocks noChangeArrowheads="1"/>
          </p:cNvSpPr>
          <p:nvPr/>
        </p:nvSpPr>
        <p:spPr bwMode="auto">
          <a:xfrm>
            <a:off x="5410200" y="2895600"/>
            <a:ext cx="3398838"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Millennium</a:t>
            </a:r>
          </a:p>
        </p:txBody>
      </p:sp>
      <p:sp>
        <p:nvSpPr>
          <p:cNvPr id="64522" name="Text Box 10"/>
          <p:cNvSpPr txBox="1">
            <a:spLocks noChangeArrowheads="1"/>
          </p:cNvSpPr>
          <p:nvPr/>
        </p:nvSpPr>
        <p:spPr bwMode="auto">
          <a:xfrm>
            <a:off x="1141413" y="4572000"/>
            <a:ext cx="2979737"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Rev. 6–19</a:t>
            </a:r>
          </a:p>
        </p:txBody>
      </p:sp>
      <p:sp>
        <p:nvSpPr>
          <p:cNvPr id="64523" name="Text Box 11"/>
          <p:cNvSpPr txBox="1">
            <a:spLocks noChangeArrowheads="1"/>
          </p:cNvSpPr>
          <p:nvPr/>
        </p:nvSpPr>
        <p:spPr bwMode="auto">
          <a:xfrm>
            <a:off x="5969000" y="4572000"/>
            <a:ext cx="22955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Rev. 20</a:t>
            </a:r>
          </a:p>
        </p:txBody>
      </p:sp>
      <p:sp>
        <p:nvSpPr>
          <p:cNvPr id="13" name="Text Box 10"/>
          <p:cNvSpPr txBox="1">
            <a:spLocks noChangeArrowheads="1"/>
          </p:cNvSpPr>
          <p:nvPr/>
        </p:nvSpPr>
        <p:spPr bwMode="auto">
          <a:xfrm>
            <a:off x="1430338" y="6034088"/>
            <a:ext cx="2306637"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7 years</a:t>
            </a:r>
          </a:p>
        </p:txBody>
      </p:sp>
      <p:sp>
        <p:nvSpPr>
          <p:cNvPr id="14" name="Text Box 11"/>
          <p:cNvSpPr txBox="1">
            <a:spLocks noChangeArrowheads="1"/>
          </p:cNvSpPr>
          <p:nvPr/>
        </p:nvSpPr>
        <p:spPr bwMode="auto">
          <a:xfrm>
            <a:off x="5540375" y="6034088"/>
            <a:ext cx="333375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sz="4800" b="1">
                <a:solidFill>
                  <a:srgbClr val="EAEAEA"/>
                </a:solidFill>
                <a:effectLst>
                  <a:glow rad="139700">
                    <a:schemeClr val="bg2"/>
                  </a:glow>
                </a:effectLst>
                <a:latin typeface="Arial" charset="0"/>
                <a:cs typeface="Arial" charset="0"/>
              </a:rPr>
              <a:t>1000 years</a:t>
            </a:r>
          </a:p>
        </p:txBody>
      </p:sp>
      <p:sp>
        <p:nvSpPr>
          <p:cNvPr id="15"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b="1" dirty="0">
                <a:solidFill>
                  <a:srgbClr val="EAEAEA"/>
                </a:solidFill>
                <a:effectLst>
                  <a:glow rad="139700">
                    <a:schemeClr val="bg2"/>
                  </a:glow>
                </a:effectLst>
                <a:latin typeface="Arial" charset="0"/>
                <a:cs typeface="Arial" charset="0"/>
              </a:rPr>
              <a:t>216</a:t>
            </a:r>
            <a:endParaRPr lang="en-US" dirty="0">
              <a:solidFill>
                <a:srgbClr val="EAEAEA"/>
              </a:solidFill>
              <a:effectLst>
                <a:glow rad="139700">
                  <a:schemeClr val="bg2"/>
                </a:glow>
              </a:effectLst>
              <a:latin typeface="Arial" charset="0"/>
              <a:cs typeface="Arial" charset="0"/>
            </a:endParaRPr>
          </a:p>
        </p:txBody>
      </p:sp>
    </p:spTree>
    <p:extLst>
      <p:ext uri="{BB962C8B-B14F-4D97-AF65-F5344CB8AC3E}">
        <p14:creationId xmlns:p14="http://schemas.microsoft.com/office/powerpoint/2010/main" val="3274713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Self Affirmation</a:t>
            </a:r>
          </a:p>
        </p:txBody>
      </p:sp>
      <p:pic>
        <p:nvPicPr>
          <p:cNvPr id="375810" name="Picture 2" descr="https://i.ytimg.com/vi/oBDf4jmueIk/maxresdefault.jpg">
            <a:extLst>
              <a:ext uri="{FF2B5EF4-FFF2-40B4-BE49-F238E27FC236}">
                <a16:creationId xmlns:a16="http://schemas.microsoft.com/office/drawing/2014/main" id="{244432A8-3337-BF4F-BDFA-A36FD91C5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0387"/>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1979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 Thess. 5)</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2</a:t>
            </a:r>
            <a:r>
              <a:rPr kumimoji="0" lang="en-GB" sz="2800" b="1" i="0" u="none" strike="noStrike" kern="1200" cap="none" spc="0" normalizeH="0" baseline="30000" noProof="0">
                <a:ln>
                  <a:noFill/>
                </a:ln>
                <a:solidFill>
                  <a:srgbClr val="000000"/>
                </a:solidFill>
                <a:effectLst/>
                <a:uLnTx/>
                <a:uFillTx/>
                <a:latin typeface="Arial" charset="0"/>
                <a:ea typeface="ＭＳ Ｐゴシック" charset="0"/>
                <a:cs typeface="Arial" charset="0"/>
              </a:rPr>
              <a:t>nd</a:t>
            </a: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(Zech. 14:3-5)</a:t>
            </a: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Great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White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437</a:t>
            </a: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Tree>
    <p:extLst>
      <p:ext uri="{BB962C8B-B14F-4D97-AF65-F5344CB8AC3E}">
        <p14:creationId xmlns:p14="http://schemas.microsoft.com/office/powerpoint/2010/main" val="1105659944"/>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75"/>
                                        </p:tgtEl>
                                        <p:attrNameLst>
                                          <p:attrName>style.visibility</p:attrName>
                                        </p:attrNameLst>
                                      </p:cBhvr>
                                      <p:to>
                                        <p:strVal val="visible"/>
                                      </p:to>
                                    </p:set>
                                    <p:animEffect transition="in" filter="dissolve">
                                      <p:cBhvr additive="repl">
                                        <p:cTn id="46" dur="2000"/>
                                        <p:tgtEl>
                                          <p:spTgt spid="32775"/>
                                        </p:tgtEl>
                                      </p:cBhvr>
                                    </p:animEffect>
                                  </p:childTnLst>
                                </p:cTn>
                              </p:par>
                            </p:childTnLst>
                          </p:cTn>
                        </p:par>
                        <p:par>
                          <p:cTn id="47" fill="hold" nodeType="afterGroup">
                            <p:stCondLst>
                              <p:cond delay="18000"/>
                            </p:stCondLst>
                            <p:childTnLst>
                              <p:par>
                                <p:cTn id="48" presetID="9" presetClass="entr" fill="hold" nodeType="afterEffect">
                                  <p:stCondLst>
                                    <p:cond delay="0"/>
                                  </p:stCondLst>
                                  <p:childTnLst>
                                    <p:set>
                                      <p:cBhvr additive="repl">
                                        <p:cTn id="49" dur="1" fill="hold">
                                          <p:stCondLst>
                                            <p:cond delay="0"/>
                                          </p:stCondLst>
                                        </p:cTn>
                                        <p:tgtEl>
                                          <p:spTgt spid="32782"/>
                                        </p:tgtEl>
                                        <p:attrNameLst>
                                          <p:attrName>style.visibility</p:attrName>
                                        </p:attrNameLst>
                                      </p:cBhvr>
                                      <p:to>
                                        <p:strVal val="visible"/>
                                      </p:to>
                                    </p:set>
                                    <p:animEffect transition="in" filter="dissolve">
                                      <p:cBhvr additive="repl">
                                        <p:cTn id="50" dur="2000"/>
                                        <p:tgtEl>
                                          <p:spTgt spid="32782"/>
                                        </p:tgtEl>
                                      </p:cBhvr>
                                    </p:animEffect>
                                  </p:childTnLst>
                                </p:cTn>
                              </p:par>
                            </p:childTnLst>
                          </p:cTn>
                        </p:par>
                        <p:par>
                          <p:cTn id="51" fill="hold" nodeType="afterGroup">
                            <p:stCondLst>
                              <p:cond delay="20000"/>
                            </p:stCondLst>
                            <p:childTnLst>
                              <p:par>
                                <p:cTn id="52" presetID="47" presetClass="entr" fill="hold" nodeType="afterEffect">
                                  <p:stCondLst>
                                    <p:cond delay="0"/>
                                  </p:stCondLst>
                                  <p:childTnLst>
                                    <p:set>
                                      <p:cBhvr additive="repl">
                                        <p:cTn id="53" dur="1" fill="hold">
                                          <p:stCondLst>
                                            <p:cond delay="0"/>
                                          </p:stCondLst>
                                        </p:cTn>
                                        <p:tgtEl>
                                          <p:spTgt spid="19"/>
                                        </p:tgtEl>
                                        <p:attrNameLst>
                                          <p:attrName>style.visibility</p:attrName>
                                        </p:attrNameLst>
                                      </p:cBhvr>
                                      <p:to>
                                        <p:strVal val="visible"/>
                                      </p:to>
                                    </p:set>
                                    <p:animEffect transition="in" filter="fade">
                                      <p:cBhvr additive="repl">
                                        <p:cTn id="54" dur="2000"/>
                                        <p:tgtEl>
                                          <p:spTgt spid="19"/>
                                        </p:tgtEl>
                                      </p:cBhvr>
                                    </p:animEffect>
                                    <p:anim calcmode="lin" valueType="num">
                                      <p:cBhvr additive="repl">
                                        <p:cTn id="55" dur="2000" fill="hold"/>
                                        <p:tgtEl>
                                          <p:spTgt spid="19"/>
                                        </p:tgtEl>
                                        <p:attrNameLst>
                                          <p:attrName>ppt_x</p:attrName>
                                        </p:attrNameLst>
                                      </p:cBhvr>
                                      <p:tavLst>
                                        <p:tav tm="100000">
                                          <p:val>
                                            <p:strVal val="#ppt_x"/>
                                          </p:val>
                                        </p:tav>
                                        <p:tav>
                                          <p:val>
                                            <p:strVal val="#ppt_x"/>
                                          </p:val>
                                        </p:tav>
                                      </p:tavLst>
                                    </p:anim>
                                    <p:anim calcmode="lin" valueType="num">
                                      <p:cBhvr additive="repl">
                                        <p:cTn id="56" dur="2000" fill="hold"/>
                                        <p:tgtEl>
                                          <p:spTgt spid="19"/>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42" presetClass="entr" fill="hold" nodeType="afterEffect">
                                  <p:stCondLst>
                                    <p:cond delay="0"/>
                                  </p:stCondLst>
                                  <p:childTnLst>
                                    <p:set>
                                      <p:cBhvr additive="repl">
                                        <p:cTn id="59" dur="1" fill="hold">
                                          <p:stCondLst>
                                            <p:cond delay="0"/>
                                          </p:stCondLst>
                                        </p:cTn>
                                        <p:tgtEl>
                                          <p:spTgt spid="20"/>
                                        </p:tgtEl>
                                        <p:attrNameLst>
                                          <p:attrName>style.visibility</p:attrName>
                                        </p:attrNameLst>
                                      </p:cBhvr>
                                      <p:to>
                                        <p:strVal val="visible"/>
                                      </p:to>
                                    </p:set>
                                    <p:animEffect transition="in" filter="fade">
                                      <p:cBhvr additive="repl">
                                        <p:cTn id="60" dur="2000"/>
                                        <p:tgtEl>
                                          <p:spTgt spid="20"/>
                                        </p:tgtEl>
                                      </p:cBhvr>
                                    </p:animEffect>
                                    <p:anim calcmode="lin" valueType="num">
                                      <p:cBhvr additive="repl">
                                        <p:cTn id="61" dur="2000" fill="hold"/>
                                        <p:tgtEl>
                                          <p:spTgt spid="20"/>
                                        </p:tgtEl>
                                        <p:attrNameLst>
                                          <p:attrName>ppt_x</p:attrName>
                                        </p:attrNameLst>
                                      </p:cBhvr>
                                      <p:tavLst>
                                        <p:tav tm="100000">
                                          <p:val>
                                            <p:strVal val="#ppt_x"/>
                                          </p:val>
                                        </p:tav>
                                        <p:tav>
                                          <p:val>
                                            <p:strVal val="#ppt_x"/>
                                          </p:val>
                                        </p:tav>
                                      </p:tavLst>
                                    </p:anim>
                                    <p:anim calcmode="lin" valueType="num">
                                      <p:cBhvr additive="repl">
                                        <p:cTn id="62" dur="2000" fill="hold"/>
                                        <p:tgtEl>
                                          <p:spTgt spid="20"/>
                                        </p:tgtEl>
                                        <p:attrNameLst>
                                          <p:attrName>ppt_y</p:attrName>
                                        </p:attrNameLst>
                                      </p:cBhvr>
                                      <p:tavLst>
                                        <p:tav tm="100000">
                                          <p:val>
                                            <p:strVal val="#ppt_y+.1"/>
                                          </p:val>
                                        </p:tav>
                                        <p:tav>
                                          <p:val>
                                            <p:strVal val="#ppt_y"/>
                                          </p:val>
                                        </p:tav>
                                      </p:tavLst>
                                    </p:anim>
                                  </p:childTnLst>
                                </p:cTn>
                              </p:par>
                            </p:childTnLst>
                          </p:cTn>
                        </p:par>
                        <p:par>
                          <p:cTn id="63" fill="hold">
                            <p:stCondLst>
                              <p:cond delay="24000"/>
                            </p:stCondLst>
                            <p:childTnLst>
                              <p:par>
                                <p:cTn id="64" presetID="9" presetClass="entr" fill="hold" nodeType="afterEffect">
                                  <p:stCondLst>
                                    <p:cond delay="0"/>
                                  </p:stCondLst>
                                  <p:childTnLst>
                                    <p:set>
                                      <p:cBhvr additive="repl">
                                        <p:cTn id="65" dur="1" fill="hold">
                                          <p:stCondLst>
                                            <p:cond delay="0"/>
                                          </p:stCondLst>
                                        </p:cTn>
                                        <p:tgtEl>
                                          <p:spTgt spid="22"/>
                                        </p:tgtEl>
                                        <p:attrNameLst>
                                          <p:attrName>style.visibility</p:attrName>
                                        </p:attrNameLst>
                                      </p:cBhvr>
                                      <p:to>
                                        <p:strVal val="visible"/>
                                      </p:to>
                                    </p:set>
                                    <p:animEffect transition="in" filter="dissolve">
                                      <p:cBhvr additive="repl">
                                        <p:cTn id="66" dur="20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left)">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9270"/>
            <a:ext cx="4722090" cy="1443182"/>
          </a:xfrm>
          <a:solidFill>
            <a:srgbClr val="000000"/>
          </a:solidFill>
        </p:spPr>
        <p:txBody>
          <a:bodyPr/>
          <a:lstStyle/>
          <a:p>
            <a:pPr>
              <a:defRPr/>
            </a:pPr>
            <a:r>
              <a:rPr lang="en-US" sz="3200" b="1" dirty="0">
                <a:solidFill>
                  <a:schemeClr val="accent3"/>
                </a:solidFill>
              </a:rPr>
              <a:t>Antichrist Sets Up Image for Worship</a:t>
            </a:r>
            <a:br>
              <a:rPr lang="en-US" sz="3200" b="1" dirty="0">
                <a:solidFill>
                  <a:schemeClr val="accent3"/>
                </a:solidFill>
              </a:rPr>
            </a:br>
            <a:r>
              <a:rPr lang="en-US" sz="3200" b="1" dirty="0">
                <a:solidFill>
                  <a:schemeClr val="accent3"/>
                </a:solidFill>
              </a:rPr>
              <a:t>(2 Thess. 2:3-4 </a:t>
            </a:r>
            <a:r>
              <a:rPr lang="en-US" sz="2800" b="1" dirty="0">
                <a:solidFill>
                  <a:schemeClr val="accent3"/>
                </a:solidFill>
              </a:rPr>
              <a:t>NLT</a:t>
            </a:r>
            <a:r>
              <a:rPr lang="en-US" sz="3200" b="1" dirty="0">
                <a:solidFill>
                  <a:schemeClr val="accent3"/>
                </a:solidFill>
              </a:rPr>
              <a:t>)</a:t>
            </a:r>
          </a:p>
        </p:txBody>
      </p:sp>
      <p:sp>
        <p:nvSpPr>
          <p:cNvPr id="6" name="Title 1"/>
          <p:cNvSpPr txBox="1">
            <a:spLocks/>
          </p:cNvSpPr>
          <p:nvPr/>
        </p:nvSpPr>
        <p:spPr bwMode="auto">
          <a:xfrm>
            <a:off x="4283968" y="300182"/>
            <a:ext cx="4848591" cy="6557818"/>
          </a:xfrm>
          <a:prstGeom prst="rect">
            <a:avLst/>
          </a:prstGeom>
          <a:noFill/>
          <a:ln>
            <a:noFill/>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a:defRPr/>
            </a:pPr>
            <a:r>
              <a:rPr lang="en-US" sz="2800" b="1" dirty="0">
                <a:solidFill>
                  <a:srgbClr val="FFFFFF"/>
                </a:solidFill>
                <a:effectLst>
                  <a:glow rad="266700">
                    <a:srgbClr val="000000"/>
                  </a:glow>
                </a:effectLst>
              </a:rPr>
              <a:t>"Don</a:t>
            </a:r>
            <a:r>
              <a:rPr lang="fr-FR" sz="2800" b="1" dirty="0">
                <a:solidFill>
                  <a:srgbClr val="FFFFFF"/>
                </a:solidFill>
                <a:effectLst>
                  <a:glow rad="266700">
                    <a:srgbClr val="000000"/>
                  </a:glow>
                </a:effectLst>
              </a:rPr>
              <a:t>'</a:t>
            </a:r>
            <a:r>
              <a:rPr lang="en-US" sz="2800" b="1" dirty="0">
                <a:solidFill>
                  <a:srgbClr val="FFFFFF"/>
                </a:solidFill>
                <a:effectLst>
                  <a:glow rad="266700">
                    <a:srgbClr val="000000"/>
                  </a:glow>
                </a:effectLst>
              </a:rPr>
              <a:t>t be fooled by what they say. For that day will not come until there is a great rebellion against God and the man of lawlessness is revealed—the one who brings destruction.  </a:t>
            </a:r>
            <a:r>
              <a:rPr lang="en-US" sz="2800" b="1" baseline="30000" dirty="0">
                <a:solidFill>
                  <a:srgbClr val="FFFFFF"/>
                </a:solidFill>
                <a:effectLst>
                  <a:glow rad="266700">
                    <a:srgbClr val="000000"/>
                  </a:glow>
                </a:effectLst>
              </a:rPr>
              <a:t>4</a:t>
            </a:r>
            <a:r>
              <a:rPr lang="en-US" sz="2800" b="1" dirty="0">
                <a:solidFill>
                  <a:srgbClr val="FFFFFF"/>
                </a:solidFill>
                <a:effectLst>
                  <a:glow rad="266700">
                    <a:srgbClr val="000000"/>
                  </a:glow>
                </a:effectLst>
              </a:rPr>
              <a:t>He will exalt himself and defy everything that people call god and every object of worship. He will even sit in the temple of God, claiming that he himself is God."</a:t>
            </a:r>
          </a:p>
        </p:txBody>
      </p:sp>
      <p:pic>
        <p:nvPicPr>
          <p:cNvPr id="3" name="Picture 2"/>
          <p:cNvPicPr>
            <a:picLocks noChangeAspect="1"/>
          </p:cNvPicPr>
          <p:nvPr/>
        </p:nvPicPr>
        <p:blipFill>
          <a:blip r:embed="rId3"/>
          <a:stretch>
            <a:fillRect/>
          </a:stretch>
        </p:blipFill>
        <p:spPr>
          <a:xfrm>
            <a:off x="334815" y="1731807"/>
            <a:ext cx="3897746" cy="4872182"/>
          </a:xfrm>
          <a:prstGeom prst="rect">
            <a:avLst/>
          </a:prstGeom>
        </p:spPr>
      </p:pic>
      <p:sp>
        <p:nvSpPr>
          <p:cNvPr id="5" name="Text Box 19"/>
          <p:cNvSpPr txBox="1">
            <a:spLocks noChangeArrowheads="1"/>
          </p:cNvSpPr>
          <p:nvPr/>
        </p:nvSpPr>
        <p:spPr bwMode="auto">
          <a:xfrm>
            <a:off x="8172400" y="-521081"/>
            <a:ext cx="69512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80 I</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923964667"/>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 y="8504"/>
            <a:ext cx="8324180" cy="914083"/>
          </a:xfrm>
          <a:solidFill>
            <a:srgbClr val="FF0000"/>
          </a:solidFill>
        </p:spPr>
        <p:txBody>
          <a:bodyPr/>
          <a:lstStyle/>
          <a:p>
            <a:pPr algn="l"/>
            <a:r>
              <a:rPr lang="en-US" sz="3200" b="1" i="1" dirty="0">
                <a:effectLst>
                  <a:outerShdw blurRad="38100" dist="38100" dir="2700000" algn="tl">
                    <a:srgbClr val="000000">
                      <a:alpha val="43137"/>
                    </a:srgbClr>
                  </a:outerShdw>
                </a:effectLst>
              </a:rPr>
              <a:t>"That day will not come until…" (2:3a)</a:t>
            </a:r>
          </a:p>
        </p:txBody>
      </p:sp>
      <p:sp>
        <p:nvSpPr>
          <p:cNvPr id="3" name="Text Box 2"/>
          <p:cNvSpPr txBox="1">
            <a:spLocks noChangeArrowheads="1"/>
          </p:cNvSpPr>
          <p:nvPr/>
        </p:nvSpPr>
        <p:spPr bwMode="auto">
          <a:xfrm>
            <a:off x="84455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en-US" b="1">
                <a:solidFill>
                  <a:schemeClr val="bg1"/>
                </a:solidFill>
                <a:latin typeface="Arial" charset="0"/>
                <a:cs typeface="Arial" charset="0"/>
              </a:rPr>
              <a:t>213</a:t>
            </a:r>
          </a:p>
        </p:txBody>
      </p:sp>
      <p:sp>
        <p:nvSpPr>
          <p:cNvPr id="4" name="Title 1"/>
          <p:cNvSpPr txBox="1">
            <a:spLocks/>
          </p:cNvSpPr>
          <p:nvPr/>
        </p:nvSpPr>
        <p:spPr bwMode="auto">
          <a:xfrm>
            <a:off x="38100" y="895134"/>
            <a:ext cx="9105899" cy="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1.  "the rebellion (</a:t>
            </a:r>
            <a:r>
              <a:rPr lang="en-US" dirty="0">
                <a:solidFill>
                  <a:srgbClr val="FFFF00"/>
                </a:solidFill>
              </a:rPr>
              <a:t>apostasy</a:t>
            </a:r>
            <a:r>
              <a:rPr lang="en-US" dirty="0"/>
              <a:t>) occurs" (3b)</a:t>
            </a:r>
          </a:p>
        </p:txBody>
      </p:sp>
      <p:sp>
        <p:nvSpPr>
          <p:cNvPr id="5" name="Title 1"/>
          <p:cNvSpPr txBox="1">
            <a:spLocks/>
          </p:cNvSpPr>
          <p:nvPr/>
        </p:nvSpPr>
        <p:spPr bwMode="auto">
          <a:xfrm>
            <a:off x="38101" y="2368867"/>
            <a:ext cx="9105899" cy="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2.  "the </a:t>
            </a:r>
            <a:r>
              <a:rPr lang="en-US" dirty="0">
                <a:solidFill>
                  <a:srgbClr val="FFFF00"/>
                </a:solidFill>
              </a:rPr>
              <a:t>man</a:t>
            </a:r>
            <a:r>
              <a:rPr lang="en-US" dirty="0"/>
              <a:t> of lawlessness is revealed" (3c)</a:t>
            </a:r>
          </a:p>
        </p:txBody>
      </p:sp>
      <p:sp>
        <p:nvSpPr>
          <p:cNvPr id="6" name="Title 1"/>
          <p:cNvSpPr txBox="1">
            <a:spLocks/>
          </p:cNvSpPr>
          <p:nvPr/>
        </p:nvSpPr>
        <p:spPr bwMode="auto">
          <a:xfrm>
            <a:off x="0" y="4525575"/>
            <a:ext cx="9105899" cy="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79463" indent="-779463" algn="l"/>
            <a:r>
              <a:rPr lang="en-US" sz="3200" b="1" dirty="0"/>
              <a:t>3.  "the one who now holds [lawlessness] back will be </a:t>
            </a:r>
            <a:r>
              <a:rPr lang="en-US" sz="3200" b="1" dirty="0">
                <a:solidFill>
                  <a:srgbClr val="FFFF00"/>
                </a:solidFill>
              </a:rPr>
              <a:t>taken out </a:t>
            </a:r>
            <a:r>
              <a:rPr lang="en-US" sz="3200" b="1" dirty="0"/>
              <a:t>of the way" (7b)</a:t>
            </a:r>
          </a:p>
        </p:txBody>
      </p:sp>
      <p:sp>
        <p:nvSpPr>
          <p:cNvPr id="7" name="Title 1"/>
          <p:cNvSpPr txBox="1">
            <a:spLocks/>
          </p:cNvSpPr>
          <p:nvPr/>
        </p:nvSpPr>
        <p:spPr bwMode="auto">
          <a:xfrm>
            <a:off x="730801" y="1410341"/>
            <a:ext cx="8451299" cy="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i="1" dirty="0"/>
              <a:t>= Christendom is completely apostate</a:t>
            </a:r>
          </a:p>
        </p:txBody>
      </p:sp>
      <p:sp>
        <p:nvSpPr>
          <p:cNvPr id="8" name="Title 1"/>
          <p:cNvSpPr txBox="1">
            <a:spLocks/>
          </p:cNvSpPr>
          <p:nvPr/>
        </p:nvSpPr>
        <p:spPr bwMode="auto">
          <a:xfrm>
            <a:off x="646939" y="3111732"/>
            <a:ext cx="8535162" cy="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779463" indent="-779463"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358775" indent="-358775"/>
            <a:r>
              <a:rPr lang="en-US" i="1" dirty="0"/>
              <a:t>= Antichrist signs covenant with Israel (Dan. 9:27)</a:t>
            </a:r>
          </a:p>
        </p:txBody>
      </p:sp>
      <p:sp>
        <p:nvSpPr>
          <p:cNvPr id="9" name="Title 1"/>
          <p:cNvSpPr txBox="1">
            <a:spLocks/>
          </p:cNvSpPr>
          <p:nvPr/>
        </p:nvSpPr>
        <p:spPr bwMode="auto">
          <a:xfrm>
            <a:off x="646939" y="5579972"/>
            <a:ext cx="8497061" cy="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358775" indent="-358775" eaLnBrk="0" fontAlgn="base" hangingPunct="0">
              <a:spcBef>
                <a:spcPct val="0"/>
              </a:spcBef>
              <a:spcAft>
                <a:spcPct val="0"/>
              </a:spcAft>
              <a:defRPr sz="32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i="1" dirty="0"/>
              <a:t>= restraining influence of the Holy Spirit in the Church is taken to heaven</a:t>
            </a:r>
          </a:p>
        </p:txBody>
      </p:sp>
    </p:spTree>
    <p:extLst>
      <p:ext uri="{BB962C8B-B14F-4D97-AF65-F5344CB8AC3E}">
        <p14:creationId xmlns:p14="http://schemas.microsoft.com/office/powerpoint/2010/main" val="250965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6099175"/>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Don’t you remember that I told you about all this when I was with you?  </a:t>
            </a:r>
            <a:r>
              <a:rPr lang="en-SG" sz="3200" b="1" baseline="30000" dirty="0">
                <a:effectLst>
                  <a:glow rad="127000">
                    <a:schemeClr val="tx1"/>
                  </a:glow>
                </a:effectLst>
                <a:latin typeface="Arial" charset="0"/>
                <a:ea typeface="ＭＳ Ｐゴシック" charset="0"/>
                <a:cs typeface="ＭＳ Ｐゴシック" charset="0"/>
              </a:rPr>
              <a:t>6</a:t>
            </a:r>
            <a:r>
              <a:rPr lang="en-SG" sz="3200" b="1" dirty="0">
                <a:effectLst>
                  <a:glow rad="127000">
                    <a:schemeClr val="tx1"/>
                  </a:glow>
                </a:effectLst>
                <a:latin typeface="Arial" charset="0"/>
                <a:ea typeface="ＭＳ Ｐゴシック" charset="0"/>
                <a:cs typeface="ＭＳ Ｐゴシック" charset="0"/>
              </a:rPr>
              <a:t>And you know what is holding him back, for he can be revealed only when his time comes.  </a:t>
            </a:r>
            <a:r>
              <a:rPr lang="en-SG" sz="3200" b="1" baseline="30000" dirty="0">
                <a:effectLst>
                  <a:glow rad="127000">
                    <a:schemeClr val="tx1"/>
                  </a:glow>
                </a:effectLst>
                <a:latin typeface="Arial" charset="0"/>
                <a:ea typeface="ＭＳ Ｐゴシック" charset="0"/>
                <a:cs typeface="ＭＳ Ｐゴシック" charset="0"/>
              </a:rPr>
              <a:t>7</a:t>
            </a:r>
            <a:r>
              <a:rPr lang="en-SG" sz="3200" b="1" dirty="0">
                <a:effectLst>
                  <a:glow rad="127000">
                    <a:schemeClr val="tx1"/>
                  </a:glow>
                </a:effectLst>
                <a:latin typeface="Arial" charset="0"/>
                <a:ea typeface="ＭＳ Ｐゴシック" charset="0"/>
                <a:cs typeface="ＭＳ Ｐゴシック" charset="0"/>
              </a:rPr>
              <a:t>For this lawlessness is already at work secretly, and it will remain secret until the one who is holding it back steps out of the way.  </a:t>
            </a:r>
            <a:r>
              <a:rPr lang="en-SG" sz="3200" b="1" baseline="30000" dirty="0">
                <a:effectLst>
                  <a:glow rad="127000">
                    <a:schemeClr val="tx1"/>
                  </a:glow>
                </a:effectLst>
                <a:latin typeface="Arial" charset="0"/>
                <a:ea typeface="ＭＳ Ｐゴシック" charset="0"/>
                <a:cs typeface="ＭＳ Ｐゴシック" charset="0"/>
              </a:rPr>
              <a:t>8</a:t>
            </a:r>
            <a:r>
              <a:rPr lang="en-SG" sz="3200" b="1" dirty="0">
                <a:effectLst>
                  <a:glow rad="127000">
                    <a:schemeClr val="tx1"/>
                  </a:glow>
                </a:effectLst>
                <a:latin typeface="Arial" charset="0"/>
                <a:ea typeface="ＭＳ Ｐゴシック" charset="0"/>
                <a:cs typeface="ＭＳ Ｐゴシック" charset="0"/>
              </a:rPr>
              <a:t>Then the man of lawlessness will be revealed, but the Lord Jesus will kill him with the breath of his mouth and destroy him by the splendor of his coming</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2:5-8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1111039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772400" cy="874713"/>
          </a:xfrm>
          <a:solidFill>
            <a:srgbClr val="000090"/>
          </a:solidFill>
        </p:spPr>
        <p:txBody>
          <a:bodyPr/>
          <a:lstStyle/>
          <a:p>
            <a:r>
              <a:rPr lang="en-US" dirty="0">
                <a:solidFill>
                  <a:schemeClr val="bg1"/>
                </a:solidFill>
                <a:latin typeface="Arial" charset="0"/>
                <a:ea typeface="ＭＳ Ｐゴシック" charset="0"/>
              </a:rPr>
              <a:t>The Restrainer</a:t>
            </a:r>
          </a:p>
        </p:txBody>
      </p:sp>
      <p:sp>
        <p:nvSpPr>
          <p:cNvPr id="681988" name="Rectangle 4"/>
          <p:cNvSpPr>
            <a:spLocks noChangeArrowheads="1"/>
          </p:cNvSpPr>
          <p:nvPr/>
        </p:nvSpPr>
        <p:spPr bwMode="auto">
          <a:xfrm>
            <a:off x="236538" y="1371600"/>
            <a:ext cx="8583612" cy="1193800"/>
          </a:xfrm>
          <a:prstGeom prst="rect">
            <a:avLst/>
          </a:prstGeom>
          <a:noFill/>
          <a:ln w="9525">
            <a:noFill/>
            <a:miter lim="800000"/>
            <a:headEnd/>
            <a:tailEnd/>
          </a:ln>
        </p:spPr>
        <p:txBody>
          <a:bodyPr/>
          <a:lstStyle/>
          <a:p>
            <a:pPr defTabSz="914400" eaLnBrk="0" fontAlgn="base" hangingPunct="0">
              <a:spcBef>
                <a:spcPct val="20000"/>
              </a:spcBef>
              <a:spcAft>
                <a:spcPct val="0"/>
              </a:spcAft>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The Spirit</a:t>
            </a:r>
            <a:r>
              <a:rPr lang="fr-FR"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s restraining evil through the Church will be absent (2 Thess. 2:6-7):</a:t>
            </a:r>
            <a:endParaRPr lang="en-US" sz="3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6077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grpSp>
        <p:nvGrpSpPr>
          <p:cNvPr id="4" name="Group 3"/>
          <p:cNvGrpSpPr>
            <a:grpSpLocks/>
          </p:cNvGrpSpPr>
          <p:nvPr/>
        </p:nvGrpSpPr>
        <p:grpSpPr bwMode="auto">
          <a:xfrm>
            <a:off x="107950" y="6172200"/>
            <a:ext cx="9217025" cy="609600"/>
            <a:chOff x="107504" y="6172200"/>
            <a:chExt cx="9217033" cy="609600"/>
          </a:xfrm>
        </p:grpSpPr>
        <p:sp>
          <p:nvSpPr>
            <p:cNvPr id="8" name="Rectangle 7"/>
            <p:cNvSpPr>
              <a:spLocks noChangeArrowheads="1"/>
            </p:cNvSpPr>
            <p:nvPr/>
          </p:nvSpPr>
          <p:spPr bwMode="auto">
            <a:xfrm>
              <a:off x="2195041" y="6172200"/>
              <a:ext cx="7129496" cy="609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Spirit</a:t>
              </a:r>
              <a:r>
                <a:rPr 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neuter noun but used of a person)</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0782" name="Picture 1" descr="1 Thess 2.6 GR pneum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6220122"/>
              <a:ext cx="1390720" cy="521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107950" y="5562600"/>
            <a:ext cx="9288463" cy="609600"/>
            <a:chOff x="107504" y="5562600"/>
            <a:chExt cx="9289046" cy="609600"/>
          </a:xfrm>
        </p:grpSpPr>
        <p:sp>
          <p:nvSpPr>
            <p:cNvPr id="6" name="Rectangle 5"/>
            <p:cNvSpPr>
              <a:spLocks noChangeArrowheads="1"/>
            </p:cNvSpPr>
            <p:nvPr/>
          </p:nvSpPr>
          <p:spPr bwMode="auto">
            <a:xfrm>
              <a:off x="2195170" y="5562600"/>
              <a:ext cx="7201380" cy="609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00CC99">
                      <a:lumMod val="60000"/>
                      <a:lumOff val="40000"/>
                    </a:srgbClr>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he who restrains</a:t>
              </a:r>
              <a:r>
                <a:rPr lang="en-US"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00CC99">
                      <a:lumMod val="60000"/>
                      <a:lumOff val="40000"/>
                    </a:srgbClr>
                  </a:solidFill>
                  <a:effectLst>
                    <a:outerShdw blurRad="50800" dist="38100" dir="2700000">
                      <a:srgbClr val="000000">
                        <a:alpha val="43000"/>
                      </a:srgbClr>
                    </a:outerShdw>
                  </a:effectLst>
                  <a:latin typeface="LucidaGrande" charset="0"/>
                  <a:ea typeface="ＭＳ Ｐゴシック"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masculine, 2:7 = a person)</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0780"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4" y="5584948"/>
              <a:ext cx="2016224" cy="555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 name="Group 1"/>
          <p:cNvGrpSpPr>
            <a:grpSpLocks/>
          </p:cNvGrpSpPr>
          <p:nvPr/>
        </p:nvGrpSpPr>
        <p:grpSpPr bwMode="auto">
          <a:xfrm>
            <a:off x="79375" y="4953000"/>
            <a:ext cx="9064625" cy="609600"/>
            <a:chOff x="80140" y="4953000"/>
            <a:chExt cx="9063422" cy="609600"/>
          </a:xfrm>
        </p:grpSpPr>
        <p:sp>
          <p:nvSpPr>
            <p:cNvPr id="7" name="Rectangle 6"/>
            <p:cNvSpPr>
              <a:spLocks noChangeArrowheads="1"/>
            </p:cNvSpPr>
            <p:nvPr/>
          </p:nvSpPr>
          <p:spPr bwMode="auto">
            <a:xfrm>
              <a:off x="2123149" y="4953000"/>
              <a:ext cx="7020413" cy="609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sz="2000" b="1" dirty="0">
                  <a:solidFill>
                    <a:srgbClr val="FFFF00"/>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FFFF00"/>
                  </a:solidFill>
                  <a:effectLst>
                    <a:outerShdw blurRad="50800" dist="38100" dir="2700000">
                      <a:srgbClr val="000000">
                        <a:alpha val="43000"/>
                      </a:srgbClr>
                    </a:outerShdw>
                  </a:effectLst>
                  <a:latin typeface="LucidaGrande" charset="0"/>
                  <a:ea typeface="ＭＳ Ｐゴシック" charset="0"/>
                  <a:cs typeface="Arial" charset="0"/>
                </a:rPr>
                <a:t>what restrains</a:t>
              </a:r>
              <a:r>
                <a:rPr lang="en-US" sz="2000" b="1" dirty="0">
                  <a:solidFill>
                    <a:srgbClr val="FFFF00"/>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neuter, 2:6 = gospel preaching)</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60778" name="Picture 3" descr="1 Thess 2.6 GR what restain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40" y="5013325"/>
              <a:ext cx="1971580" cy="5039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4" name="Rectangle 4"/>
          <p:cNvSpPr>
            <a:spLocks noChangeArrowheads="1"/>
          </p:cNvSpPr>
          <p:nvPr/>
        </p:nvSpPr>
        <p:spPr bwMode="auto">
          <a:xfrm>
            <a:off x="250824" y="2595563"/>
            <a:ext cx="8707263" cy="2417762"/>
          </a:xfrm>
          <a:prstGeom prst="rect">
            <a:avLst/>
          </a:prstGeom>
          <a:solidFill>
            <a:schemeClr val="tx1"/>
          </a:solidFill>
          <a:ln w="9525">
            <a:noFill/>
            <a:miter lim="800000"/>
            <a:headEnd/>
            <a:tailEnd/>
          </a:ln>
        </p:spPr>
        <p:txBody>
          <a:bodyPr anchor="ctr"/>
          <a:lstStyle/>
          <a:p>
            <a:pPr defTabSz="914400" eaLnBrk="0" fontAlgn="base" hangingPunct="0">
              <a:spcBef>
                <a:spcPct val="20000"/>
              </a:spcBef>
              <a:spcAft>
                <a:spcPct val="0"/>
              </a:spcAft>
              <a:defRPr/>
            </a:pPr>
            <a:r>
              <a:rPr lang="en-US" sz="2400" b="1" baseline="30000" dirty="0">
                <a:solidFill>
                  <a:srgbClr val="FFFFFF"/>
                </a:solidFill>
                <a:effectLst>
                  <a:outerShdw blurRad="38100" dist="38100" dir="2700000" algn="tl">
                    <a:srgbClr val="000000"/>
                  </a:outerShdw>
                </a:effectLst>
                <a:latin typeface="Arial" charset="0"/>
                <a:ea typeface="ＭＳ Ｐゴシック" charset="0"/>
                <a:cs typeface="Arial" charset="0"/>
              </a:rPr>
              <a:t>6</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And now you know </a:t>
            </a:r>
            <a:r>
              <a:rPr lang="en-US" sz="2400" b="1" dirty="0">
                <a:solidFill>
                  <a:srgbClr val="FFFF00"/>
                </a:solidFill>
                <a:effectLst>
                  <a:outerShdw blurRad="38100" dist="38100" dir="2700000" algn="tl">
                    <a:srgbClr val="000000"/>
                  </a:outerShdw>
                </a:effectLst>
                <a:latin typeface="Arial" charset="0"/>
                <a:ea typeface="ＭＳ Ｐゴシック" charset="0"/>
                <a:cs typeface="Arial" charset="0"/>
              </a:rPr>
              <a:t>what is holding him back</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 so that he may be revealed at the proper time. </a:t>
            </a:r>
            <a:r>
              <a:rPr lang="en-US" sz="2400" b="1" baseline="30000" dirty="0">
                <a:solidFill>
                  <a:srgbClr val="FFFFFF"/>
                </a:solidFill>
                <a:effectLst>
                  <a:outerShdw blurRad="38100" dist="38100" dir="2700000" algn="tl">
                    <a:srgbClr val="000000"/>
                  </a:outerShdw>
                </a:effectLst>
                <a:latin typeface="Arial" charset="0"/>
                <a:ea typeface="ＭＳ Ｐゴシック" charset="0"/>
                <a:cs typeface="Arial" charset="0"/>
              </a:rPr>
              <a:t>7</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For the secret power of lawlessness is already at work; but </a:t>
            </a:r>
            <a:r>
              <a:rPr lang="en-US" sz="2400" b="1" dirty="0">
                <a:solidFill>
                  <a:srgbClr val="47FFD1"/>
                </a:solidFill>
                <a:effectLst>
                  <a:outerShdw blurRad="38100" dist="38100" dir="2700000" algn="tl">
                    <a:srgbClr val="000000"/>
                  </a:outerShdw>
                </a:effectLst>
                <a:latin typeface="Arial" charset="0"/>
                <a:ea typeface="ＭＳ Ｐゴシック" charset="0"/>
                <a:cs typeface="Arial" charset="0"/>
              </a:rPr>
              <a:t>the one who now holds it back </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will continue to do so till he is taken out of the way (NIV).</a:t>
            </a:r>
          </a:p>
        </p:txBody>
      </p:sp>
    </p:spTree>
    <p:extLst>
      <p:ext uri="{BB962C8B-B14F-4D97-AF65-F5344CB8AC3E}">
        <p14:creationId xmlns:p14="http://schemas.microsoft.com/office/powerpoint/2010/main" val="2110942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
                                            <p:bg/>
                                          </p:spTgt>
                                        </p:tgtEl>
                                        <p:attrNameLst>
                                          <p:attrName>style.visibility</p:attrName>
                                        </p:attrNameLst>
                                      </p:cBhvr>
                                      <p:to>
                                        <p:strVal val="visible"/>
                                      </p:to>
                                    </p:set>
                                    <p:animEffect transition="in" filter="dissolve">
                                      <p:cBhvr>
                                        <p:cTn id="24" dur="500"/>
                                        <p:tgtEl>
                                          <p:spTgt spid="14">
                                            <p:bg/>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dissolve">
                                      <p:cBhvr>
                                        <p:cTn id="29"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14" grpId="0" build="p"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3604" name="Text Box 1028"/>
          <p:cNvSpPr txBox="1">
            <a:spLocks noChangeArrowheads="1"/>
          </p:cNvSpPr>
          <p:nvPr/>
        </p:nvSpPr>
        <p:spPr bwMode="auto">
          <a:xfrm>
            <a:off x="-131278" y="4154263"/>
            <a:ext cx="1966118" cy="769441"/>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69 Weeks </a:t>
            </a:r>
            <a:br>
              <a:rPr lang="en-US"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(Dan. 9:24-27)</a:t>
            </a:r>
          </a:p>
        </p:txBody>
      </p:sp>
      <p:sp>
        <p:nvSpPr>
          <p:cNvPr id="41989" name="Text Box 1029"/>
          <p:cNvSpPr txBox="1">
            <a:spLocks noChangeArrowheads="1"/>
          </p:cNvSpPr>
          <p:nvPr/>
        </p:nvSpPr>
        <p:spPr bwMode="auto">
          <a:xfrm>
            <a:off x="4786341" y="2157607"/>
            <a:ext cx="251644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Second Coming</a:t>
            </a:r>
            <a:br>
              <a:rPr lang="en-US"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Rev. 19:11-21</a:t>
            </a:r>
          </a:p>
        </p:txBody>
      </p:sp>
      <p:sp>
        <p:nvSpPr>
          <p:cNvPr id="41991" name="Text Box 1031"/>
          <p:cNvSpPr txBox="1">
            <a:spLocks noChangeArrowheads="1"/>
          </p:cNvSpPr>
          <p:nvPr/>
        </p:nvSpPr>
        <p:spPr bwMode="auto">
          <a:xfrm>
            <a:off x="3914342" y="3276600"/>
            <a:ext cx="213021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Tribulation</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41992" name="Text Box 1032"/>
          <p:cNvSpPr txBox="1">
            <a:spLocks noChangeArrowheads="1"/>
          </p:cNvSpPr>
          <p:nvPr/>
        </p:nvSpPr>
        <p:spPr bwMode="auto">
          <a:xfrm>
            <a:off x="4148672" y="4154263"/>
            <a:ext cx="85812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chemeClr val="bg1"/>
                </a:solidFill>
                <a:effectLst>
                  <a:outerShdw blurRad="50800" dist="63500" dir="2700000" algn="tl" rotWithShape="0">
                    <a:srgbClr val="000000"/>
                  </a:outerShdw>
                </a:effectLst>
                <a:latin typeface="Arial" charset="0"/>
                <a:cs typeface="Arial" charset="0"/>
              </a:rPr>
              <a:t>3½</a:t>
            </a:r>
          </a:p>
        </p:txBody>
      </p:sp>
      <p:sp>
        <p:nvSpPr>
          <p:cNvPr id="41993" name="Text Box 1033"/>
          <p:cNvSpPr txBox="1">
            <a:spLocks noChangeArrowheads="1"/>
          </p:cNvSpPr>
          <p:nvPr/>
        </p:nvSpPr>
        <p:spPr bwMode="auto">
          <a:xfrm>
            <a:off x="5864918" y="3276600"/>
            <a:ext cx="186394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Millennium</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41994" name="Text Box 1034"/>
          <p:cNvSpPr txBox="1">
            <a:spLocks noChangeArrowheads="1"/>
          </p:cNvSpPr>
          <p:nvPr/>
        </p:nvSpPr>
        <p:spPr bwMode="auto">
          <a:xfrm>
            <a:off x="5743983" y="4154263"/>
            <a:ext cx="211794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chemeClr val="bg1"/>
                </a:solidFill>
                <a:effectLst>
                  <a:outerShdw blurRad="50800" dist="63500" dir="2700000" algn="tl" rotWithShape="0">
                    <a:srgbClr val="000000"/>
                  </a:outerShdw>
                </a:effectLst>
                <a:latin typeface="Arial" charset="0"/>
                <a:cs typeface="Arial" charset="0"/>
              </a:rPr>
              <a:t>Rev. 20:4-6</a:t>
            </a:r>
          </a:p>
        </p:txBody>
      </p:sp>
      <p:sp>
        <p:nvSpPr>
          <p:cNvPr id="153615" name="Rectangle 1040"/>
          <p:cNvSpPr>
            <a:spLocks noGrp="1" noChangeArrowheads="1"/>
          </p:cNvSpPr>
          <p:nvPr>
            <p:ph type="title" idx="4294967295"/>
          </p:nvPr>
        </p:nvSpPr>
        <p:spPr>
          <a:xfrm>
            <a:off x="4148671" y="1593512"/>
            <a:ext cx="3713257" cy="523220"/>
          </a:xfrm>
          <a:solidFill>
            <a:srgbClr val="800000"/>
          </a:solidFill>
        </p:spPr>
        <p:txBody>
          <a:bodyPr wrap="square" anchor="t">
            <a:spAutoFit/>
          </a:bodyPr>
          <a:lstStyle/>
          <a:p>
            <a:pPr>
              <a:spcBef>
                <a:spcPct val="50000"/>
              </a:spcBef>
            </a:pPr>
            <a:r>
              <a:rPr lang="en-US" altLang="ja-JP" sz="2800" b="1" dirty="0">
                <a:solidFill>
                  <a:srgbClr val="FFFFFF"/>
                </a:solidFill>
                <a:effectLst>
                  <a:outerShdw blurRad="50800" dist="63500" dir="2700000" algn="tl" rotWithShape="0">
                    <a:srgbClr val="000000"/>
                  </a:outerShdw>
                </a:effectLst>
                <a:latin typeface="Arial" charset="0"/>
                <a:ea typeface="ＭＳ Ｐゴシック" charset="0"/>
              </a:rPr>
              <a:t>The Day of the Lord</a:t>
            </a:r>
            <a:endParaRPr lang="en-US" sz="2800" b="1" dirty="0">
              <a:solidFill>
                <a:srgbClr val="FFFFFF"/>
              </a:solidFill>
              <a:effectLst>
                <a:outerShdw blurRad="50800" dist="63500" dir="2700000" algn="tl" rotWithShape="0">
                  <a:srgbClr val="000000"/>
                </a:outerShdw>
              </a:effectLst>
              <a:latin typeface="Arial" charset="0"/>
              <a:ea typeface="ＭＳ Ｐゴシック" charset="0"/>
            </a:endParaRPr>
          </a:p>
        </p:txBody>
      </p:sp>
      <p:sp>
        <p:nvSpPr>
          <p:cNvPr id="153616" name="Text Box 1041"/>
          <p:cNvSpPr txBox="1">
            <a:spLocks noChangeArrowheads="1"/>
          </p:cNvSpPr>
          <p:nvPr/>
        </p:nvSpPr>
        <p:spPr bwMode="auto">
          <a:xfrm>
            <a:off x="8243421" y="11903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213</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18" name="Text Box 1028"/>
          <p:cNvSpPr txBox="1">
            <a:spLocks noChangeArrowheads="1"/>
          </p:cNvSpPr>
          <p:nvPr/>
        </p:nvSpPr>
        <p:spPr bwMode="auto">
          <a:xfrm>
            <a:off x="1725986" y="4154263"/>
            <a:ext cx="2011448" cy="1077218"/>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Church Age</a:t>
            </a:r>
            <a:br>
              <a:rPr lang="en-US" sz="2000"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Matt. 16:18</a:t>
            </a:r>
            <a:br>
              <a:rPr lang="en-US" sz="2000"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Acts 2:1-4</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19" name="Text Box 1029"/>
          <p:cNvSpPr txBox="1">
            <a:spLocks noChangeArrowheads="1"/>
          </p:cNvSpPr>
          <p:nvPr/>
        </p:nvSpPr>
        <p:spPr bwMode="auto">
          <a:xfrm>
            <a:off x="2856857" y="560772"/>
            <a:ext cx="3989045"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Judgment Seat in Heaven</a:t>
            </a:r>
            <a:br>
              <a:rPr lang="en-US"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2 Cor. 5:10; 1 Cor. 3:10-15</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cxnSp>
        <p:nvCxnSpPr>
          <p:cNvPr id="3" name="Straight Connector 2"/>
          <p:cNvCxnSpPr/>
          <p:nvPr/>
        </p:nvCxnSpPr>
        <p:spPr bwMode="auto">
          <a:xfrm>
            <a:off x="3858383" y="4114800"/>
            <a:ext cx="0" cy="1436914"/>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3" name="Text Box 1028"/>
          <p:cNvSpPr txBox="1">
            <a:spLocks noChangeArrowheads="1"/>
          </p:cNvSpPr>
          <p:nvPr/>
        </p:nvSpPr>
        <p:spPr bwMode="auto">
          <a:xfrm>
            <a:off x="3023809" y="5518601"/>
            <a:ext cx="3822093" cy="1015663"/>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Short Period of Preparation; Rise of the Antichrist </a:t>
            </a:r>
            <a:br>
              <a:rPr lang="en-US" sz="2000"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(length of time unknown)</a:t>
            </a:r>
          </a:p>
        </p:txBody>
      </p:sp>
      <p:cxnSp>
        <p:nvCxnSpPr>
          <p:cNvPr id="24" name="Straight Connector 23"/>
          <p:cNvCxnSpPr/>
          <p:nvPr/>
        </p:nvCxnSpPr>
        <p:spPr bwMode="auto">
          <a:xfrm>
            <a:off x="1725985" y="4150713"/>
            <a:ext cx="0" cy="1001486"/>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25" name="Text Box 1028"/>
          <p:cNvSpPr txBox="1">
            <a:spLocks noChangeArrowheads="1"/>
          </p:cNvSpPr>
          <p:nvPr/>
        </p:nvSpPr>
        <p:spPr bwMode="auto">
          <a:xfrm>
            <a:off x="891411" y="5179569"/>
            <a:ext cx="1842117" cy="400110"/>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Matt. 27:50</a:t>
            </a:r>
          </a:p>
        </p:txBody>
      </p:sp>
      <p:grpSp>
        <p:nvGrpSpPr>
          <p:cNvPr id="7" name="Group 6"/>
          <p:cNvGrpSpPr/>
          <p:nvPr/>
        </p:nvGrpSpPr>
        <p:grpSpPr>
          <a:xfrm>
            <a:off x="1544739" y="3502025"/>
            <a:ext cx="362491" cy="555625"/>
            <a:chOff x="1155162" y="3084286"/>
            <a:chExt cx="362491" cy="555625"/>
          </a:xfrm>
        </p:grpSpPr>
        <p:cxnSp>
          <p:nvCxnSpPr>
            <p:cNvPr id="27" name="Straight Connector 26"/>
            <p:cNvCxnSpPr/>
            <p:nvPr/>
          </p:nvCxnSpPr>
          <p:spPr bwMode="auto">
            <a:xfrm>
              <a:off x="1338933" y="3084286"/>
              <a:ext cx="0" cy="555625"/>
            </a:xfrm>
            <a:prstGeom prst="line">
              <a:avLst/>
            </a:prstGeom>
            <a:solidFill>
              <a:schemeClr val="accent1"/>
            </a:solidFill>
            <a:ln w="76200" cap="flat" cmpd="sng" algn="ctr">
              <a:solidFill>
                <a:srgbClr val="FFFF00"/>
              </a:solidFill>
              <a:prstDash val="solid"/>
              <a:round/>
              <a:headEnd type="none" w="med" len="med"/>
              <a:tailEnd type="none" w="med" len="med"/>
            </a:ln>
            <a:effectLst/>
          </p:spPr>
        </p:cxnSp>
        <p:cxnSp>
          <p:nvCxnSpPr>
            <p:cNvPr id="29" name="Straight Connector 28"/>
            <p:cNvCxnSpPr/>
            <p:nvPr/>
          </p:nvCxnSpPr>
          <p:spPr bwMode="auto">
            <a:xfrm>
              <a:off x="1155162" y="3255736"/>
              <a:ext cx="362491" cy="1"/>
            </a:xfrm>
            <a:prstGeom prst="line">
              <a:avLst/>
            </a:prstGeom>
            <a:solidFill>
              <a:schemeClr val="accent1"/>
            </a:solidFill>
            <a:ln w="76200" cap="flat" cmpd="sng" algn="ctr">
              <a:solidFill>
                <a:srgbClr val="FFFF00"/>
              </a:solidFill>
              <a:prstDash val="solid"/>
              <a:round/>
              <a:headEnd type="none" w="med" len="med"/>
              <a:tailEnd type="none" w="med" len="med"/>
            </a:ln>
            <a:effectLst/>
          </p:spPr>
        </p:cxnSp>
      </p:grpSp>
      <p:sp>
        <p:nvSpPr>
          <p:cNvPr id="8" name="U-Turn Arrow 7"/>
          <p:cNvSpPr/>
          <p:nvPr/>
        </p:nvSpPr>
        <p:spPr bwMode="auto">
          <a:xfrm rot="10800000" flipH="1">
            <a:off x="2733528" y="537865"/>
            <a:ext cx="716003" cy="2855305"/>
          </a:xfrm>
          <a:prstGeom prst="uturnArrow">
            <a:avLst>
              <a:gd name="adj1" fmla="val 25000"/>
              <a:gd name="adj2" fmla="val 23116"/>
              <a:gd name="adj3" fmla="val 25000"/>
              <a:gd name="adj4" fmla="val 39782"/>
              <a:gd name="adj5" fmla="val 51107"/>
            </a:avLst>
          </a:prstGeom>
          <a:solidFill>
            <a:srgbClr val="FFFF00"/>
          </a:solidFill>
          <a:ln w="952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FF00"/>
              </a:solidFill>
              <a:effectLst/>
              <a:latin typeface="Times New Roman" pitchFamily="-110" charset="0"/>
            </a:endParaRPr>
          </a:p>
        </p:txBody>
      </p:sp>
      <p:sp>
        <p:nvSpPr>
          <p:cNvPr id="9" name="Down Arrow 8"/>
          <p:cNvSpPr/>
          <p:nvPr/>
        </p:nvSpPr>
        <p:spPr bwMode="auto">
          <a:xfrm rot="10800000">
            <a:off x="3410865" y="1959429"/>
            <a:ext cx="290286" cy="2086126"/>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4" name="Down Arrow 33"/>
          <p:cNvSpPr/>
          <p:nvPr/>
        </p:nvSpPr>
        <p:spPr bwMode="auto">
          <a:xfrm>
            <a:off x="5730695" y="2927048"/>
            <a:ext cx="290286" cy="1130602"/>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41990" name="Text Box 1030"/>
          <p:cNvSpPr txBox="1">
            <a:spLocks noChangeArrowheads="1"/>
          </p:cNvSpPr>
          <p:nvPr/>
        </p:nvSpPr>
        <p:spPr bwMode="auto">
          <a:xfrm>
            <a:off x="1797959" y="3262445"/>
            <a:ext cx="22098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Rapture</a:t>
            </a:r>
            <a:br>
              <a:rPr lang="en-US" b="1" dirty="0">
                <a:solidFill>
                  <a:srgbClr val="FFFFFF"/>
                </a:solidFill>
                <a:effectLst>
                  <a:outerShdw blurRad="50800" dist="63500" dir="2700000" algn="tl" rotWithShape="0">
                    <a:srgbClr val="000000"/>
                  </a:outerShdw>
                </a:effectLst>
                <a:latin typeface="Arial" charset="0"/>
                <a:cs typeface="Arial" charset="0"/>
              </a:rPr>
            </a:br>
            <a:r>
              <a:rPr lang="en-US" sz="2000" b="1" dirty="0">
                <a:solidFill>
                  <a:srgbClr val="FFFFFF"/>
                </a:solidFill>
                <a:effectLst>
                  <a:outerShdw blurRad="50800" dist="63500" dir="2700000" algn="tl" rotWithShape="0">
                    <a:srgbClr val="000000"/>
                  </a:outerShdw>
                </a:effectLst>
                <a:latin typeface="Arial" charset="0"/>
                <a:cs typeface="Arial" charset="0"/>
              </a:rPr>
              <a:t>1 Thess. 4:13-18</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cxnSp>
        <p:nvCxnSpPr>
          <p:cNvPr id="35" name="Straight Connector 34"/>
          <p:cNvCxnSpPr/>
          <p:nvPr/>
        </p:nvCxnSpPr>
        <p:spPr bwMode="auto">
          <a:xfrm>
            <a:off x="4140805" y="1608398"/>
            <a:ext cx="0" cy="2506402"/>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37" name="Text Box 1032"/>
          <p:cNvSpPr txBox="1">
            <a:spLocks noChangeArrowheads="1"/>
          </p:cNvSpPr>
          <p:nvPr/>
        </p:nvSpPr>
        <p:spPr bwMode="auto">
          <a:xfrm>
            <a:off x="4402035" y="4478686"/>
            <a:ext cx="120952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chemeClr val="bg1"/>
                </a:solidFill>
                <a:effectLst>
                  <a:outerShdw blurRad="50800" dist="63500" dir="2700000" algn="tl" rotWithShape="0">
                    <a:srgbClr val="000000"/>
                  </a:outerShdw>
                </a:effectLst>
                <a:latin typeface="Arial" charset="0"/>
                <a:cs typeface="Arial" charset="0"/>
              </a:rPr>
              <a:t>7 yrs.</a:t>
            </a:r>
          </a:p>
        </p:txBody>
      </p:sp>
      <p:sp>
        <p:nvSpPr>
          <p:cNvPr id="38" name="Text Box 1032"/>
          <p:cNvSpPr txBox="1">
            <a:spLocks noChangeArrowheads="1"/>
          </p:cNvSpPr>
          <p:nvPr/>
        </p:nvSpPr>
        <p:spPr bwMode="auto">
          <a:xfrm>
            <a:off x="5006795" y="4154263"/>
            <a:ext cx="85812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chemeClr val="bg1"/>
                </a:solidFill>
                <a:effectLst>
                  <a:outerShdw blurRad="50800" dist="63500" dir="2700000" algn="tl" rotWithShape="0">
                    <a:srgbClr val="000000"/>
                  </a:outerShdw>
                </a:effectLst>
                <a:latin typeface="Arial" charset="0"/>
                <a:cs typeface="Arial" charset="0"/>
              </a:rPr>
              <a:t>3½</a:t>
            </a:r>
          </a:p>
        </p:txBody>
      </p:sp>
      <p:cxnSp>
        <p:nvCxnSpPr>
          <p:cNvPr id="39" name="Straight Connector 38"/>
          <p:cNvCxnSpPr/>
          <p:nvPr/>
        </p:nvCxnSpPr>
        <p:spPr bwMode="auto">
          <a:xfrm>
            <a:off x="5018252" y="3749968"/>
            <a:ext cx="0" cy="359997"/>
          </a:xfrm>
          <a:prstGeom prst="line">
            <a:avLst/>
          </a:prstGeom>
          <a:solidFill>
            <a:schemeClr val="accent1"/>
          </a:solidFill>
          <a:ln w="38100" cap="flat" cmpd="sng" algn="ctr">
            <a:solidFill>
              <a:srgbClr val="FFFFFF"/>
            </a:solidFill>
            <a:prstDash val="solid"/>
            <a:round/>
            <a:headEnd type="none" w="med" len="med"/>
            <a:tailEnd type="none" w="med" len="med"/>
          </a:ln>
          <a:effectLst/>
        </p:spPr>
      </p:cxnSp>
      <p:sp>
        <p:nvSpPr>
          <p:cNvPr id="43" name="Text Box 1028"/>
          <p:cNvSpPr txBox="1">
            <a:spLocks noChangeArrowheads="1"/>
          </p:cNvSpPr>
          <p:nvPr/>
        </p:nvSpPr>
        <p:spPr bwMode="auto">
          <a:xfrm>
            <a:off x="3819637" y="4802870"/>
            <a:ext cx="2526736" cy="646331"/>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1800" b="1" dirty="0">
                <a:solidFill>
                  <a:srgbClr val="FFFFFF"/>
                </a:solidFill>
                <a:effectLst>
                  <a:outerShdw blurRad="50800" dist="63500" dir="2700000" algn="tl" rotWithShape="0">
                    <a:srgbClr val="000000"/>
                  </a:outerShdw>
                </a:effectLst>
                <a:latin typeface="Arial" charset="0"/>
                <a:cs typeface="Arial" charset="0"/>
              </a:rPr>
              <a:t>(Daniel</a:t>
            </a:r>
            <a:r>
              <a:rPr lang="fr-FR" sz="1800" b="1" dirty="0">
                <a:solidFill>
                  <a:srgbClr val="FFFFFF"/>
                </a:solidFill>
                <a:effectLst>
                  <a:outerShdw blurRad="50800" dist="63500" dir="2700000" algn="tl" rotWithShape="0">
                    <a:srgbClr val="000000"/>
                  </a:outerShdw>
                </a:effectLst>
                <a:latin typeface="Arial" charset="0"/>
                <a:cs typeface="Arial" charset="0"/>
              </a:rPr>
              <a:t>'</a:t>
            </a:r>
            <a:r>
              <a:rPr lang="en-US" sz="1800" b="1" dirty="0">
                <a:solidFill>
                  <a:srgbClr val="FFFFFF"/>
                </a:solidFill>
                <a:effectLst>
                  <a:outerShdw blurRad="50800" dist="63500" dir="2700000" algn="tl" rotWithShape="0">
                    <a:srgbClr val="000000"/>
                  </a:outerShdw>
                </a:effectLst>
                <a:latin typeface="Arial" charset="0"/>
                <a:cs typeface="Arial" charset="0"/>
              </a:rPr>
              <a:t>s 70</a:t>
            </a:r>
            <a:r>
              <a:rPr lang="en-US" sz="1800" b="1" baseline="30000" dirty="0">
                <a:solidFill>
                  <a:srgbClr val="FFFFFF"/>
                </a:solidFill>
                <a:effectLst>
                  <a:outerShdw blurRad="50800" dist="63500" dir="2700000" algn="tl" rotWithShape="0">
                    <a:srgbClr val="000000"/>
                  </a:outerShdw>
                </a:effectLst>
                <a:latin typeface="Arial" charset="0"/>
                <a:cs typeface="Arial" charset="0"/>
              </a:rPr>
              <a:t>th</a:t>
            </a:r>
            <a:r>
              <a:rPr lang="en-US" sz="1800" b="1" dirty="0">
                <a:solidFill>
                  <a:srgbClr val="FFFFFF"/>
                </a:solidFill>
                <a:effectLst>
                  <a:outerShdw blurRad="50800" dist="63500" dir="2700000" algn="tl" rotWithShape="0">
                    <a:srgbClr val="000000"/>
                  </a:outerShdw>
                </a:effectLst>
                <a:latin typeface="Arial" charset="0"/>
                <a:cs typeface="Arial" charset="0"/>
              </a:rPr>
              <a:t> Week)</a:t>
            </a:r>
            <a:br>
              <a:rPr lang="en-US" sz="1800" b="1" dirty="0">
                <a:solidFill>
                  <a:srgbClr val="FFFFFF"/>
                </a:solidFill>
                <a:effectLst>
                  <a:outerShdw blurRad="50800" dist="63500" dir="2700000" algn="tl" rotWithShape="0">
                    <a:srgbClr val="000000"/>
                  </a:outerShdw>
                </a:effectLst>
                <a:latin typeface="Arial" charset="0"/>
                <a:cs typeface="Arial" charset="0"/>
              </a:rPr>
            </a:br>
            <a:r>
              <a:rPr lang="en-US" sz="1800" b="1" dirty="0">
                <a:solidFill>
                  <a:srgbClr val="FFFFFF"/>
                </a:solidFill>
                <a:effectLst>
                  <a:outerShdw blurRad="50800" dist="63500" dir="2700000" algn="tl" rotWithShape="0">
                    <a:srgbClr val="000000"/>
                  </a:outerShdw>
                </a:effectLst>
                <a:latin typeface="Arial" charset="0"/>
                <a:cs typeface="Arial" charset="0"/>
              </a:rPr>
              <a:t>Matt. 24:21</a:t>
            </a:r>
          </a:p>
        </p:txBody>
      </p:sp>
      <p:sp>
        <p:nvSpPr>
          <p:cNvPr id="45" name="Text Box 1034"/>
          <p:cNvSpPr txBox="1">
            <a:spLocks noChangeArrowheads="1"/>
          </p:cNvSpPr>
          <p:nvPr/>
        </p:nvSpPr>
        <p:spPr bwMode="auto">
          <a:xfrm>
            <a:off x="5743983" y="3595985"/>
            <a:ext cx="211794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chemeClr val="bg1"/>
                </a:solidFill>
                <a:effectLst>
                  <a:outerShdw blurRad="50800" dist="63500" dir="2700000" algn="tl" rotWithShape="0">
                    <a:srgbClr val="000000"/>
                  </a:outerShdw>
                </a:effectLst>
                <a:latin typeface="Arial" charset="0"/>
                <a:cs typeface="Arial" charset="0"/>
              </a:rPr>
              <a:t>1000 yrs.</a:t>
            </a:r>
          </a:p>
        </p:txBody>
      </p:sp>
      <p:sp>
        <p:nvSpPr>
          <p:cNvPr id="46" name="Text Box 1033"/>
          <p:cNvSpPr txBox="1">
            <a:spLocks noChangeArrowheads="1"/>
          </p:cNvSpPr>
          <p:nvPr/>
        </p:nvSpPr>
        <p:spPr bwMode="auto">
          <a:xfrm>
            <a:off x="7680470" y="3262445"/>
            <a:ext cx="134388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Eternal State</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47" name="Text Box 1034"/>
          <p:cNvSpPr txBox="1">
            <a:spLocks noChangeArrowheads="1"/>
          </p:cNvSpPr>
          <p:nvPr/>
        </p:nvSpPr>
        <p:spPr bwMode="auto">
          <a:xfrm>
            <a:off x="7680471" y="4154263"/>
            <a:ext cx="146353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chemeClr val="bg1"/>
                </a:solidFill>
                <a:effectLst>
                  <a:outerShdw blurRad="50800" dist="63500" dir="2700000" algn="tl" rotWithShape="0">
                    <a:srgbClr val="000000"/>
                  </a:outerShdw>
                </a:effectLst>
                <a:latin typeface="Arial" charset="0"/>
                <a:cs typeface="Arial" charset="0"/>
              </a:rPr>
              <a:t>(Timeless)</a:t>
            </a:r>
          </a:p>
        </p:txBody>
      </p:sp>
      <p:grpSp>
        <p:nvGrpSpPr>
          <p:cNvPr id="31" name="Group 30"/>
          <p:cNvGrpSpPr/>
          <p:nvPr/>
        </p:nvGrpSpPr>
        <p:grpSpPr>
          <a:xfrm>
            <a:off x="0" y="3961949"/>
            <a:ext cx="7704675" cy="320222"/>
            <a:chOff x="0" y="3961949"/>
            <a:chExt cx="7704675" cy="320222"/>
          </a:xfrm>
        </p:grpSpPr>
        <p:sp>
          <p:nvSpPr>
            <p:cNvPr id="153602" name="Line 1026"/>
            <p:cNvSpPr>
              <a:spLocks noChangeShapeType="1"/>
            </p:cNvSpPr>
            <p:nvPr/>
          </p:nvSpPr>
          <p:spPr bwMode="auto">
            <a:xfrm>
              <a:off x="2648864" y="4081841"/>
              <a:ext cx="5055811" cy="14155"/>
            </a:xfrm>
            <a:prstGeom prst="line">
              <a:avLst/>
            </a:prstGeom>
            <a:noFill/>
            <a:ln w="57150" cmpd="sng">
              <a:solidFill>
                <a:srgbClr val="FFFF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effectLst>
                  <a:outerShdw blurRad="50800" dist="63500" dir="2700000" algn="tl" rotWithShape="0">
                    <a:srgbClr val="000000"/>
                  </a:outerShdw>
                </a:effectLst>
                <a:latin typeface="Times New Roman" charset="0"/>
                <a:ea typeface="ＭＳ Ｐゴシック" charset="0"/>
                <a:cs typeface="ＭＳ Ｐゴシック" charset="0"/>
              </a:endParaRPr>
            </a:p>
          </p:txBody>
        </p:sp>
        <p:cxnSp>
          <p:nvCxnSpPr>
            <p:cNvPr id="16" name="Straight Connector 15"/>
            <p:cNvCxnSpPr/>
            <p:nvPr/>
          </p:nvCxnSpPr>
          <p:spPr bwMode="auto">
            <a:xfrm>
              <a:off x="0" y="4057651"/>
              <a:ext cx="2467427" cy="24190"/>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nvGrpSpPr>
            <p:cNvPr id="28" name="Group 27"/>
            <p:cNvGrpSpPr/>
            <p:nvPr/>
          </p:nvGrpSpPr>
          <p:grpSpPr>
            <a:xfrm>
              <a:off x="2370667" y="3961949"/>
              <a:ext cx="330212" cy="320222"/>
              <a:chOff x="28418" y="2225524"/>
              <a:chExt cx="330212" cy="320222"/>
            </a:xfrm>
          </p:grpSpPr>
          <p:cxnSp>
            <p:nvCxnSpPr>
              <p:cNvPr id="51" name="Straight Connector 50"/>
              <p:cNvCxnSpPr/>
              <p:nvPr/>
            </p:nvCxnSpPr>
            <p:spPr bwMode="auto">
              <a:xfrm flipV="1">
                <a:off x="28418"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54" name="Straight Connector 53"/>
              <p:cNvCxnSpPr/>
              <p:nvPr/>
            </p:nvCxnSpPr>
            <p:spPr bwMode="auto">
              <a:xfrm flipV="1">
                <a:off x="193524" y="2225524"/>
                <a:ext cx="165106" cy="320222"/>
              </a:xfrm>
              <a:prstGeom prst="line">
                <a:avLst/>
              </a:prstGeom>
              <a:solidFill>
                <a:schemeClr val="accent1"/>
              </a:solidFill>
              <a:ln w="57150" cap="flat" cmpd="sng" algn="ctr">
                <a:solidFill>
                  <a:schemeClr val="bg1"/>
                </a:solidFill>
                <a:prstDash val="solid"/>
                <a:round/>
                <a:headEnd type="none" w="med" len="med"/>
                <a:tailEnd type="none" w="med" len="med"/>
              </a:ln>
              <a:effectLst/>
            </p:spPr>
          </p:cxnSp>
        </p:grpSp>
      </p:grpSp>
      <p:sp>
        <p:nvSpPr>
          <p:cNvPr id="58" name="Text Box 1029"/>
          <p:cNvSpPr txBox="1">
            <a:spLocks noChangeArrowheads="1"/>
          </p:cNvSpPr>
          <p:nvPr/>
        </p:nvSpPr>
        <p:spPr bwMode="auto">
          <a:xfrm>
            <a:off x="6925415" y="5934099"/>
            <a:ext cx="216111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50000"/>
              </a:spcBef>
              <a:spcAft>
                <a:spcPct val="0"/>
              </a:spcAft>
            </a:pPr>
            <a:r>
              <a:rPr lang="en-US" sz="1600" b="1" dirty="0">
                <a:solidFill>
                  <a:srgbClr val="FFFFFF"/>
                </a:solidFill>
                <a:effectLst>
                  <a:outerShdw blurRad="50800" dist="63500" dir="2700000" algn="tl" rotWithShape="0">
                    <a:srgbClr val="000000"/>
                  </a:outerShdw>
                </a:effectLst>
                <a:latin typeface="Arial" charset="0"/>
                <a:cs typeface="Arial" charset="0"/>
              </a:rPr>
              <a:t>"Prophecy" (Dallas Seminary video series, 1980s)</a:t>
            </a:r>
          </a:p>
        </p:txBody>
      </p:sp>
      <p:sp>
        <p:nvSpPr>
          <p:cNvPr id="62" name="Text Box 1028"/>
          <p:cNvSpPr txBox="1">
            <a:spLocks noChangeArrowheads="1"/>
          </p:cNvSpPr>
          <p:nvPr/>
        </p:nvSpPr>
        <p:spPr bwMode="auto">
          <a:xfrm>
            <a:off x="129851" y="114239"/>
            <a:ext cx="8348302" cy="400110"/>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2 Thess. 2:3-7 Prerequisites Before Day of the Lord (3 of them):</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grpSp>
        <p:nvGrpSpPr>
          <p:cNvPr id="32" name="Group 31"/>
          <p:cNvGrpSpPr/>
          <p:nvPr/>
        </p:nvGrpSpPr>
        <p:grpSpPr>
          <a:xfrm>
            <a:off x="117803" y="1049731"/>
            <a:ext cx="2583075" cy="400110"/>
            <a:chOff x="117803" y="560772"/>
            <a:chExt cx="2583075" cy="400110"/>
          </a:xfrm>
        </p:grpSpPr>
        <p:sp>
          <p:nvSpPr>
            <p:cNvPr id="59" name="Text Box 1028"/>
            <p:cNvSpPr txBox="1">
              <a:spLocks noChangeArrowheads="1"/>
            </p:cNvSpPr>
            <p:nvPr/>
          </p:nvSpPr>
          <p:spPr bwMode="auto">
            <a:xfrm>
              <a:off x="129851" y="560772"/>
              <a:ext cx="2571027" cy="400110"/>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1   Apostasy (2:3b)</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
          <p:nvSpPr>
            <p:cNvPr id="63" name="Text Box 1028"/>
            <p:cNvSpPr txBox="1">
              <a:spLocks noChangeArrowheads="1"/>
            </p:cNvSpPr>
            <p:nvPr/>
          </p:nvSpPr>
          <p:spPr bwMode="auto">
            <a:xfrm>
              <a:off x="117803" y="560772"/>
              <a:ext cx="360563" cy="400110"/>
            </a:xfrm>
            <a:prstGeom prst="rect">
              <a:avLst/>
            </a:prstGeom>
            <a:solidFill>
              <a:srgbClr val="800000"/>
            </a:solidFill>
            <a:ln w="38100">
              <a:noFill/>
              <a:miter lim="800000"/>
              <a:headEnd/>
              <a:tailEnd/>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2</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grpSp>
      <p:grpSp>
        <p:nvGrpSpPr>
          <p:cNvPr id="33" name="Group 32"/>
          <p:cNvGrpSpPr/>
          <p:nvPr/>
        </p:nvGrpSpPr>
        <p:grpSpPr>
          <a:xfrm>
            <a:off x="117803" y="1511396"/>
            <a:ext cx="2583075" cy="427404"/>
            <a:chOff x="117803" y="1022437"/>
            <a:chExt cx="2583075" cy="427404"/>
          </a:xfrm>
        </p:grpSpPr>
        <p:sp>
          <p:nvSpPr>
            <p:cNvPr id="60" name="Text Box 1028"/>
            <p:cNvSpPr txBox="1">
              <a:spLocks noChangeArrowheads="1"/>
            </p:cNvSpPr>
            <p:nvPr/>
          </p:nvSpPr>
          <p:spPr bwMode="auto">
            <a:xfrm>
              <a:off x="129851" y="1022437"/>
              <a:ext cx="2571027" cy="400110"/>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2   Antichrist (2:3c)</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
          <p:nvSpPr>
            <p:cNvPr id="64" name="Text Box 1028"/>
            <p:cNvSpPr txBox="1">
              <a:spLocks noChangeArrowheads="1"/>
            </p:cNvSpPr>
            <p:nvPr/>
          </p:nvSpPr>
          <p:spPr bwMode="auto">
            <a:xfrm>
              <a:off x="117803" y="1049731"/>
              <a:ext cx="360563" cy="400110"/>
            </a:xfrm>
            <a:prstGeom prst="rect">
              <a:avLst/>
            </a:prstGeom>
            <a:solidFill>
              <a:srgbClr val="800000"/>
            </a:solidFill>
            <a:ln w="38100">
              <a:noFill/>
              <a:miter lim="800000"/>
              <a:headEnd/>
              <a:tailEnd/>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3</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grpSp>
      <p:grpSp>
        <p:nvGrpSpPr>
          <p:cNvPr id="36" name="Group 35"/>
          <p:cNvGrpSpPr/>
          <p:nvPr/>
        </p:nvGrpSpPr>
        <p:grpSpPr>
          <a:xfrm>
            <a:off x="113039" y="580695"/>
            <a:ext cx="2583075" cy="404312"/>
            <a:chOff x="117803" y="1538690"/>
            <a:chExt cx="2583075" cy="404312"/>
          </a:xfrm>
        </p:grpSpPr>
        <p:sp>
          <p:nvSpPr>
            <p:cNvPr id="61" name="Text Box 1028"/>
            <p:cNvSpPr txBox="1">
              <a:spLocks noChangeArrowheads="1"/>
            </p:cNvSpPr>
            <p:nvPr/>
          </p:nvSpPr>
          <p:spPr bwMode="auto">
            <a:xfrm>
              <a:off x="129851" y="1542892"/>
              <a:ext cx="2571027" cy="400110"/>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3   Restrainer (2:7b)</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
          <p:nvSpPr>
            <p:cNvPr id="65" name="Text Box 1028"/>
            <p:cNvSpPr txBox="1">
              <a:spLocks noChangeArrowheads="1"/>
            </p:cNvSpPr>
            <p:nvPr/>
          </p:nvSpPr>
          <p:spPr bwMode="auto">
            <a:xfrm>
              <a:off x="117803" y="1538690"/>
              <a:ext cx="360563" cy="400110"/>
            </a:xfrm>
            <a:prstGeom prst="rect">
              <a:avLst/>
            </a:prstGeom>
            <a:solidFill>
              <a:srgbClr val="800000"/>
            </a:solidFill>
            <a:ln w="38100">
              <a:noFill/>
              <a:miter lim="800000"/>
              <a:headEnd/>
              <a:tailEnd/>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1</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grpSp>
      <p:sp>
        <p:nvSpPr>
          <p:cNvPr id="66" name="Text Box 1028"/>
          <p:cNvSpPr txBox="1">
            <a:spLocks noChangeArrowheads="1"/>
          </p:cNvSpPr>
          <p:nvPr/>
        </p:nvSpPr>
        <p:spPr bwMode="auto">
          <a:xfrm>
            <a:off x="3678101" y="4220053"/>
            <a:ext cx="360563" cy="400110"/>
          </a:xfrm>
          <a:prstGeom prst="rect">
            <a:avLst/>
          </a:prstGeom>
          <a:solidFill>
            <a:srgbClr val="800000"/>
          </a:solidFill>
          <a:ln w="38100">
            <a:noFill/>
            <a:miter lim="800000"/>
            <a:headEnd/>
            <a:tailEnd/>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2</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
        <p:nvSpPr>
          <p:cNvPr id="67" name="Text Box 1028"/>
          <p:cNvSpPr txBox="1">
            <a:spLocks noChangeArrowheads="1"/>
          </p:cNvSpPr>
          <p:nvPr/>
        </p:nvSpPr>
        <p:spPr bwMode="auto">
          <a:xfrm>
            <a:off x="3960523" y="3657204"/>
            <a:ext cx="360563" cy="400110"/>
          </a:xfrm>
          <a:prstGeom prst="rect">
            <a:avLst/>
          </a:prstGeom>
          <a:solidFill>
            <a:srgbClr val="800000"/>
          </a:solidFill>
          <a:ln w="38100">
            <a:noFill/>
            <a:miter lim="800000"/>
            <a:headEnd/>
            <a:tailEnd/>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3</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
        <p:nvSpPr>
          <p:cNvPr id="68" name="Text Box 1028"/>
          <p:cNvSpPr txBox="1">
            <a:spLocks noChangeArrowheads="1"/>
          </p:cNvSpPr>
          <p:nvPr/>
        </p:nvSpPr>
        <p:spPr bwMode="auto">
          <a:xfrm>
            <a:off x="3381869" y="1569333"/>
            <a:ext cx="360563" cy="400110"/>
          </a:xfrm>
          <a:prstGeom prst="rect">
            <a:avLst/>
          </a:prstGeom>
          <a:solidFill>
            <a:srgbClr val="800000"/>
          </a:solidFill>
          <a:ln w="38100">
            <a:noFill/>
            <a:miter lim="800000"/>
            <a:headEnd/>
            <a:tailEnd/>
          </a:ln>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dirty="0">
                <a:solidFill>
                  <a:srgbClr val="FFFFFF"/>
                </a:solidFill>
                <a:effectLst>
                  <a:outerShdw blurRad="50800" dist="63500" dir="2700000" algn="tl" rotWithShape="0">
                    <a:srgbClr val="000000"/>
                  </a:outerShdw>
                </a:effectLst>
                <a:latin typeface="Arial" charset="0"/>
                <a:cs typeface="Arial" charset="0"/>
              </a:rPr>
              <a:t>1</a:t>
            </a:r>
            <a:endParaRPr lang="en-US" sz="1800" b="1" dirty="0">
              <a:solidFill>
                <a:srgbClr val="FFFFFF"/>
              </a:solidFill>
              <a:effectLst>
                <a:outerShdw blurRad="50800" dist="63500" dir="2700000" algn="tl" rotWithShape="0">
                  <a:srgbClr val="000000"/>
                </a:outerShdw>
              </a:effectLst>
              <a:latin typeface="Arial" charset="0"/>
              <a:cs typeface="Arial" charset="0"/>
            </a:endParaRPr>
          </a:p>
        </p:txBody>
      </p:sp>
    </p:spTree>
    <p:extLst>
      <p:ext uri="{BB962C8B-B14F-4D97-AF65-F5344CB8AC3E}">
        <p14:creationId xmlns:p14="http://schemas.microsoft.com/office/powerpoint/2010/main" val="10864825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41990"/>
                                        </p:tgtEl>
                                        <p:attrNameLst>
                                          <p:attrName>style.visibility</p:attrName>
                                        </p:attrNameLst>
                                      </p:cBhvr>
                                      <p:to>
                                        <p:strVal val="visible"/>
                                      </p:to>
                                    </p:set>
                                    <p:animEffect transition="in" filter="box(out)">
                                      <p:cBhvr>
                                        <p:cTn id="15" dur="10"/>
                                        <p:tgtEl>
                                          <p:spTgt spid="41990"/>
                                        </p:tgtEl>
                                      </p:cBhvr>
                                    </p:animEffect>
                                  </p:childTnLst>
                                </p:cTn>
                              </p:par>
                            </p:childTnLst>
                          </p:cTn>
                        </p:par>
                        <p:par>
                          <p:cTn id="16" fill="hold">
                            <p:stCondLst>
                              <p:cond delay="1010"/>
                            </p:stCondLst>
                            <p:childTnLst>
                              <p:par>
                                <p:cTn id="17" presetID="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1510"/>
                            </p:stCondLst>
                            <p:childTnLst>
                              <p:par>
                                <p:cTn id="22" presetID="55" presetClass="entr" presetSubtype="0" fill="hold" grpId="0" nodeType="afterEffect">
                                  <p:stCondLst>
                                    <p:cond delay="0"/>
                                  </p:stCondLst>
                                  <p:childTnLst>
                                    <p:set>
                                      <p:cBhvr>
                                        <p:cTn id="23" dur="1" fill="hold">
                                          <p:stCondLst>
                                            <p:cond delay="0"/>
                                          </p:stCondLst>
                                        </p:cTn>
                                        <p:tgtEl>
                                          <p:spTgt spid="68"/>
                                        </p:tgtEl>
                                        <p:attrNameLst>
                                          <p:attrName>style.visibility</p:attrName>
                                        </p:attrNameLst>
                                      </p:cBhvr>
                                      <p:to>
                                        <p:strVal val="visible"/>
                                      </p:to>
                                    </p:set>
                                    <p:anim calcmode="lin" valueType="num">
                                      <p:cBhvr>
                                        <p:cTn id="24" dur="1000" fill="hold"/>
                                        <p:tgtEl>
                                          <p:spTgt spid="68"/>
                                        </p:tgtEl>
                                        <p:attrNameLst>
                                          <p:attrName>ppt_w</p:attrName>
                                        </p:attrNameLst>
                                      </p:cBhvr>
                                      <p:tavLst>
                                        <p:tav tm="0">
                                          <p:val>
                                            <p:strVal val="#ppt_w*0.70"/>
                                          </p:val>
                                        </p:tav>
                                        <p:tav tm="100000">
                                          <p:val>
                                            <p:strVal val="#ppt_w"/>
                                          </p:val>
                                        </p:tav>
                                      </p:tavLst>
                                    </p:anim>
                                    <p:anim calcmode="lin" valueType="num">
                                      <p:cBhvr>
                                        <p:cTn id="25" dur="1000" fill="hold"/>
                                        <p:tgtEl>
                                          <p:spTgt spid="68"/>
                                        </p:tgtEl>
                                        <p:attrNameLst>
                                          <p:attrName>ppt_h</p:attrName>
                                        </p:attrNameLst>
                                      </p:cBhvr>
                                      <p:tavLst>
                                        <p:tav tm="0">
                                          <p:val>
                                            <p:strVal val="#ppt_h"/>
                                          </p:val>
                                        </p:tav>
                                        <p:tav tm="100000">
                                          <p:val>
                                            <p:strVal val="#ppt_h"/>
                                          </p:val>
                                        </p:tav>
                                      </p:tavLst>
                                    </p:anim>
                                    <p:animEffect transition="in" filter="fade">
                                      <p:cBhvr>
                                        <p:cTn id="26" dur="1000"/>
                                        <p:tgtEl>
                                          <p:spTgt spid="68"/>
                                        </p:tgtEl>
                                      </p:cBhvr>
                                    </p:animEffec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par>
                          <p:cTn id="34" fill="hold">
                            <p:stCondLst>
                              <p:cond delay="500"/>
                            </p:stCondLst>
                            <p:childTnLst>
                              <p:par>
                                <p:cTn id="35" presetID="55" presetClass="entr" presetSubtype="0" fill="hold" grpId="0" nodeType="after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p:cTn id="37" dur="1000" fill="hold"/>
                                        <p:tgtEl>
                                          <p:spTgt spid="66"/>
                                        </p:tgtEl>
                                        <p:attrNameLst>
                                          <p:attrName>ppt_w</p:attrName>
                                        </p:attrNameLst>
                                      </p:cBhvr>
                                      <p:tavLst>
                                        <p:tav tm="0">
                                          <p:val>
                                            <p:strVal val="#ppt_w*0.70"/>
                                          </p:val>
                                        </p:tav>
                                        <p:tav tm="100000">
                                          <p:val>
                                            <p:strVal val="#ppt_w"/>
                                          </p:val>
                                        </p:tav>
                                      </p:tavLst>
                                    </p:anim>
                                    <p:anim calcmode="lin" valueType="num">
                                      <p:cBhvr>
                                        <p:cTn id="38" dur="1000" fill="hold"/>
                                        <p:tgtEl>
                                          <p:spTgt spid="66"/>
                                        </p:tgtEl>
                                        <p:attrNameLst>
                                          <p:attrName>ppt_h</p:attrName>
                                        </p:attrNameLst>
                                      </p:cBhvr>
                                      <p:tavLst>
                                        <p:tav tm="0">
                                          <p:val>
                                            <p:strVal val="#ppt_h"/>
                                          </p:val>
                                        </p:tav>
                                        <p:tav tm="100000">
                                          <p:val>
                                            <p:strVal val="#ppt_h"/>
                                          </p:val>
                                        </p:tav>
                                      </p:tavLst>
                                    </p:anim>
                                    <p:animEffect transition="in" filter="fade">
                                      <p:cBhvr>
                                        <p:cTn id="39" dur="1000"/>
                                        <p:tgtEl>
                                          <p:spTgt spid="66"/>
                                        </p:tgtEl>
                                      </p:cBhvr>
                                    </p:animEffect>
                                  </p:childTnLst>
                                </p:cTn>
                              </p:par>
                              <p:par>
                                <p:cTn id="40" presetID="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childTnLst>
                                </p:cTn>
                              </p:par>
                            </p:childTnLst>
                          </p:cTn>
                        </p:par>
                        <p:par>
                          <p:cTn id="42" fill="hold">
                            <p:stCondLst>
                              <p:cond delay="1500"/>
                            </p:stCondLst>
                            <p:childTnLst>
                              <p:par>
                                <p:cTn id="43" presetID="55"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ppt_w</p:attrName>
                                        </p:attrNameLst>
                                      </p:cBhvr>
                                      <p:tavLst>
                                        <p:tav tm="0">
                                          <p:val>
                                            <p:strVal val="#ppt_w*0.70"/>
                                          </p:val>
                                        </p:tav>
                                        <p:tav tm="100000">
                                          <p:val>
                                            <p:strVal val="#ppt_w"/>
                                          </p:val>
                                        </p:tav>
                                      </p:tavLst>
                                    </p:anim>
                                    <p:anim calcmode="lin" valueType="num">
                                      <p:cBhvr>
                                        <p:cTn id="46" dur="1000" fill="hold"/>
                                        <p:tgtEl>
                                          <p:spTgt spid="23"/>
                                        </p:tgtEl>
                                        <p:attrNameLst>
                                          <p:attrName>ppt_h</p:attrName>
                                        </p:attrNameLst>
                                      </p:cBhvr>
                                      <p:tavLst>
                                        <p:tav tm="0">
                                          <p:val>
                                            <p:strVal val="#ppt_h"/>
                                          </p:val>
                                        </p:tav>
                                        <p:tav tm="100000">
                                          <p:val>
                                            <p:strVal val="#ppt_h"/>
                                          </p:val>
                                        </p:tav>
                                      </p:tavLst>
                                    </p:anim>
                                    <p:animEffect transition="in" filter="fade">
                                      <p:cBhvr>
                                        <p:cTn id="47" dur="1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anim calcmode="lin" valueType="num">
                                      <p:cBhvr>
                                        <p:cTn id="52" dur="1000" fill="hold"/>
                                        <p:tgtEl>
                                          <p:spTgt spid="67"/>
                                        </p:tgtEl>
                                        <p:attrNameLst>
                                          <p:attrName>ppt_w</p:attrName>
                                        </p:attrNameLst>
                                      </p:cBhvr>
                                      <p:tavLst>
                                        <p:tav tm="0">
                                          <p:val>
                                            <p:strVal val="#ppt_w*0.70"/>
                                          </p:val>
                                        </p:tav>
                                        <p:tav tm="100000">
                                          <p:val>
                                            <p:strVal val="#ppt_w"/>
                                          </p:val>
                                        </p:tav>
                                      </p:tavLst>
                                    </p:anim>
                                    <p:anim calcmode="lin" valueType="num">
                                      <p:cBhvr>
                                        <p:cTn id="53" dur="1000" fill="hold"/>
                                        <p:tgtEl>
                                          <p:spTgt spid="67"/>
                                        </p:tgtEl>
                                        <p:attrNameLst>
                                          <p:attrName>ppt_h</p:attrName>
                                        </p:attrNameLst>
                                      </p:cBhvr>
                                      <p:tavLst>
                                        <p:tav tm="0">
                                          <p:val>
                                            <p:strVal val="#ppt_h"/>
                                          </p:val>
                                        </p:tav>
                                        <p:tav tm="100000">
                                          <p:val>
                                            <p:strVal val="#ppt_h"/>
                                          </p:val>
                                        </p:tav>
                                      </p:tavLst>
                                    </p:anim>
                                    <p:animEffect transition="in" filter="fade">
                                      <p:cBhvr>
                                        <p:cTn id="54" dur="1000"/>
                                        <p:tgtEl>
                                          <p:spTgt spid="67"/>
                                        </p:tgtEl>
                                      </p:cBhvr>
                                    </p:animEffec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500" fill="hold"/>
                                        <p:tgtEl>
                                          <p:spTgt spid="37"/>
                                        </p:tgtEl>
                                        <p:attrNameLst>
                                          <p:attrName>ppt_w</p:attrName>
                                        </p:attrNameLst>
                                      </p:cBhvr>
                                      <p:tavLst>
                                        <p:tav tm="0">
                                          <p:val>
                                            <p:fltVal val="0"/>
                                          </p:val>
                                        </p:tav>
                                        <p:tav tm="100000">
                                          <p:val>
                                            <p:strVal val="#ppt_w"/>
                                          </p:val>
                                        </p:tav>
                                      </p:tavLst>
                                    </p:anim>
                                    <p:anim calcmode="lin" valueType="num">
                                      <p:cBhvr>
                                        <p:cTn id="62" dur="500" fill="hold"/>
                                        <p:tgtEl>
                                          <p:spTgt spid="37"/>
                                        </p:tgtEl>
                                        <p:attrNameLst>
                                          <p:attrName>ppt_h</p:attrName>
                                        </p:attrNameLst>
                                      </p:cBhvr>
                                      <p:tavLst>
                                        <p:tav tm="0">
                                          <p:val>
                                            <p:fltVal val="0"/>
                                          </p:val>
                                        </p:tav>
                                        <p:tav tm="100000">
                                          <p:val>
                                            <p:strVal val="#ppt_h"/>
                                          </p:val>
                                        </p:tav>
                                      </p:tavLst>
                                    </p:anim>
                                  </p:childTnLst>
                                </p:cTn>
                              </p:par>
                            </p:childTnLst>
                          </p:cTn>
                        </p:par>
                        <p:par>
                          <p:cTn id="63" fill="hold">
                            <p:stCondLst>
                              <p:cond delay="500"/>
                            </p:stCondLst>
                            <p:childTnLst>
                              <p:par>
                                <p:cTn id="64" presetID="22" presetClass="entr" presetSubtype="1" fill="hold" nodeType="after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up)">
                                      <p:cBhvr>
                                        <p:cTn id="66" dur="500"/>
                                        <p:tgtEl>
                                          <p:spTgt spid="39"/>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up)">
                                      <p:cBhvr>
                                        <p:cTn id="69" dur="500"/>
                                        <p:tgtEl>
                                          <p:spTgt spid="34"/>
                                        </p:tgtEl>
                                      </p:cBhvr>
                                    </p:animEffect>
                                  </p:childTnLst>
                                </p:cTn>
                              </p:par>
                            </p:childTnLst>
                          </p:cTn>
                        </p:par>
                        <p:par>
                          <p:cTn id="70" fill="hold">
                            <p:stCondLst>
                              <p:cond delay="1000"/>
                            </p:stCondLst>
                            <p:childTnLst>
                              <p:par>
                                <p:cTn id="71" presetID="2" presetClass="entr" presetSubtype="1" fill="hold" grpId="0" nodeType="afterEffect">
                                  <p:stCondLst>
                                    <p:cond delay="0"/>
                                  </p:stCondLst>
                                  <p:childTnLst>
                                    <p:set>
                                      <p:cBhvr>
                                        <p:cTn id="72" dur="1" fill="hold">
                                          <p:stCondLst>
                                            <p:cond delay="0"/>
                                          </p:stCondLst>
                                        </p:cTn>
                                        <p:tgtEl>
                                          <p:spTgt spid="41989"/>
                                        </p:tgtEl>
                                        <p:attrNameLst>
                                          <p:attrName>style.visibility</p:attrName>
                                        </p:attrNameLst>
                                      </p:cBhvr>
                                      <p:to>
                                        <p:strVal val="visible"/>
                                      </p:to>
                                    </p:set>
                                    <p:anim calcmode="lin" valueType="num">
                                      <p:cBhvr additive="base">
                                        <p:cTn id="73" dur="500" fill="hold"/>
                                        <p:tgtEl>
                                          <p:spTgt spid="41989"/>
                                        </p:tgtEl>
                                        <p:attrNameLst>
                                          <p:attrName>ppt_x</p:attrName>
                                        </p:attrNameLst>
                                      </p:cBhvr>
                                      <p:tavLst>
                                        <p:tav tm="0">
                                          <p:val>
                                            <p:strVal val="#ppt_x"/>
                                          </p:val>
                                        </p:tav>
                                        <p:tav tm="100000">
                                          <p:val>
                                            <p:strVal val="#ppt_x"/>
                                          </p:val>
                                        </p:tav>
                                      </p:tavLst>
                                    </p:anim>
                                    <p:anim calcmode="lin" valueType="num">
                                      <p:cBhvr additive="base">
                                        <p:cTn id="74" dur="500" fill="hold"/>
                                        <p:tgtEl>
                                          <p:spTgt spid="41989"/>
                                        </p:tgtEl>
                                        <p:attrNameLst>
                                          <p:attrName>ppt_y</p:attrName>
                                        </p:attrNameLst>
                                      </p:cBhvr>
                                      <p:tavLst>
                                        <p:tav tm="0">
                                          <p:val>
                                            <p:strVal val="0-#ppt_h/2"/>
                                          </p:val>
                                        </p:tav>
                                        <p:tav tm="100000">
                                          <p:val>
                                            <p:strVal val="#ppt_y"/>
                                          </p:val>
                                        </p:tav>
                                      </p:tavLst>
                                    </p:anim>
                                  </p:childTnLst>
                                </p:cTn>
                              </p:par>
                            </p:childTnLst>
                          </p:cTn>
                        </p:par>
                        <p:par>
                          <p:cTn id="75" fill="hold">
                            <p:stCondLst>
                              <p:cond delay="1500"/>
                            </p:stCondLst>
                            <p:childTnLst>
                              <p:par>
                                <p:cTn id="76" presetID="55" presetClass="entr" presetSubtype="0" fill="hold" grpId="0" nodeType="afterEffect">
                                  <p:stCondLst>
                                    <p:cond delay="0"/>
                                  </p:stCondLst>
                                  <p:childTnLst>
                                    <p:set>
                                      <p:cBhvr>
                                        <p:cTn id="77" dur="1" fill="hold">
                                          <p:stCondLst>
                                            <p:cond delay="0"/>
                                          </p:stCondLst>
                                        </p:cTn>
                                        <p:tgtEl>
                                          <p:spTgt spid="43"/>
                                        </p:tgtEl>
                                        <p:attrNameLst>
                                          <p:attrName>style.visibility</p:attrName>
                                        </p:attrNameLst>
                                      </p:cBhvr>
                                      <p:to>
                                        <p:strVal val="visible"/>
                                      </p:to>
                                    </p:set>
                                    <p:anim calcmode="lin" valueType="num">
                                      <p:cBhvr>
                                        <p:cTn id="78" dur="1000" fill="hold"/>
                                        <p:tgtEl>
                                          <p:spTgt spid="43"/>
                                        </p:tgtEl>
                                        <p:attrNameLst>
                                          <p:attrName>ppt_w</p:attrName>
                                        </p:attrNameLst>
                                      </p:cBhvr>
                                      <p:tavLst>
                                        <p:tav tm="0">
                                          <p:val>
                                            <p:strVal val="#ppt_w*0.70"/>
                                          </p:val>
                                        </p:tav>
                                        <p:tav tm="100000">
                                          <p:val>
                                            <p:strVal val="#ppt_w"/>
                                          </p:val>
                                        </p:tav>
                                      </p:tavLst>
                                    </p:anim>
                                    <p:anim calcmode="lin" valueType="num">
                                      <p:cBhvr>
                                        <p:cTn id="79" dur="1000" fill="hold"/>
                                        <p:tgtEl>
                                          <p:spTgt spid="43"/>
                                        </p:tgtEl>
                                        <p:attrNameLst>
                                          <p:attrName>ppt_h</p:attrName>
                                        </p:attrNameLst>
                                      </p:cBhvr>
                                      <p:tavLst>
                                        <p:tav tm="0">
                                          <p:val>
                                            <p:strVal val="#ppt_h"/>
                                          </p:val>
                                        </p:tav>
                                        <p:tav tm="100000">
                                          <p:val>
                                            <p:strVal val="#ppt_h"/>
                                          </p:val>
                                        </p:tav>
                                      </p:tavLst>
                                    </p:anim>
                                    <p:animEffect transition="in" filter="fade">
                                      <p:cBhvr>
                                        <p:cTn id="80" dur="1000"/>
                                        <p:tgtEl>
                                          <p:spTgt spid="43"/>
                                        </p:tgtEl>
                                      </p:cBhvr>
                                    </p:animEffect>
                                  </p:childTnLst>
                                </p:cTn>
                              </p:par>
                            </p:childTnLst>
                          </p:cTn>
                        </p:par>
                        <p:par>
                          <p:cTn id="81" fill="hold">
                            <p:stCondLst>
                              <p:cond delay="2500"/>
                            </p:stCondLst>
                            <p:childTnLst>
                              <p:par>
                                <p:cTn id="82" presetID="23" presetClass="entr" presetSubtype="16" fill="hold" grpId="0" nodeType="afterEffect">
                                  <p:stCondLst>
                                    <p:cond delay="1000"/>
                                  </p:stCondLst>
                                  <p:childTnLst>
                                    <p:set>
                                      <p:cBhvr>
                                        <p:cTn id="83" dur="1" fill="hold">
                                          <p:stCondLst>
                                            <p:cond delay="0"/>
                                          </p:stCondLst>
                                        </p:cTn>
                                        <p:tgtEl>
                                          <p:spTgt spid="41991"/>
                                        </p:tgtEl>
                                        <p:attrNameLst>
                                          <p:attrName>style.visibility</p:attrName>
                                        </p:attrNameLst>
                                      </p:cBhvr>
                                      <p:to>
                                        <p:strVal val="visible"/>
                                      </p:to>
                                    </p:set>
                                    <p:anim calcmode="lin" valueType="num">
                                      <p:cBhvr>
                                        <p:cTn id="84" dur="500" fill="hold"/>
                                        <p:tgtEl>
                                          <p:spTgt spid="41991"/>
                                        </p:tgtEl>
                                        <p:attrNameLst>
                                          <p:attrName>ppt_w</p:attrName>
                                        </p:attrNameLst>
                                      </p:cBhvr>
                                      <p:tavLst>
                                        <p:tav tm="0">
                                          <p:val>
                                            <p:fltVal val="0"/>
                                          </p:val>
                                        </p:tav>
                                        <p:tav tm="100000">
                                          <p:val>
                                            <p:strVal val="#ppt_w"/>
                                          </p:val>
                                        </p:tav>
                                      </p:tavLst>
                                    </p:anim>
                                    <p:anim calcmode="lin" valueType="num">
                                      <p:cBhvr>
                                        <p:cTn id="85" dur="500" fill="hold"/>
                                        <p:tgtEl>
                                          <p:spTgt spid="41991"/>
                                        </p:tgtEl>
                                        <p:attrNameLst>
                                          <p:attrName>ppt_h</p:attrName>
                                        </p:attrNameLst>
                                      </p:cBhvr>
                                      <p:tavLst>
                                        <p:tav tm="0">
                                          <p:val>
                                            <p:fltVal val="0"/>
                                          </p:val>
                                        </p:tav>
                                        <p:tav tm="100000">
                                          <p:val>
                                            <p:strVal val="#ppt_h"/>
                                          </p:val>
                                        </p:tav>
                                      </p:tavLst>
                                    </p:anim>
                                  </p:childTnLst>
                                </p:cTn>
                              </p:par>
                            </p:childTnLst>
                          </p:cTn>
                        </p:par>
                        <p:par>
                          <p:cTn id="86" fill="hold">
                            <p:stCondLst>
                              <p:cond delay="4000"/>
                            </p:stCondLst>
                            <p:childTnLst>
                              <p:par>
                                <p:cTn id="87" presetID="23" presetClass="entr" presetSubtype="16" fill="hold" grpId="0" nodeType="afterEffect">
                                  <p:stCondLst>
                                    <p:cond delay="0"/>
                                  </p:stCondLst>
                                  <p:childTnLst>
                                    <p:set>
                                      <p:cBhvr>
                                        <p:cTn id="88" dur="1" fill="hold">
                                          <p:stCondLst>
                                            <p:cond delay="0"/>
                                          </p:stCondLst>
                                        </p:cTn>
                                        <p:tgtEl>
                                          <p:spTgt spid="41992"/>
                                        </p:tgtEl>
                                        <p:attrNameLst>
                                          <p:attrName>style.visibility</p:attrName>
                                        </p:attrNameLst>
                                      </p:cBhvr>
                                      <p:to>
                                        <p:strVal val="visible"/>
                                      </p:to>
                                    </p:set>
                                    <p:anim calcmode="lin" valueType="num">
                                      <p:cBhvr>
                                        <p:cTn id="89" dur="500" fill="hold"/>
                                        <p:tgtEl>
                                          <p:spTgt spid="41992"/>
                                        </p:tgtEl>
                                        <p:attrNameLst>
                                          <p:attrName>ppt_w</p:attrName>
                                        </p:attrNameLst>
                                      </p:cBhvr>
                                      <p:tavLst>
                                        <p:tav tm="0">
                                          <p:val>
                                            <p:fltVal val="0"/>
                                          </p:val>
                                        </p:tav>
                                        <p:tav tm="100000">
                                          <p:val>
                                            <p:strVal val="#ppt_w"/>
                                          </p:val>
                                        </p:tav>
                                      </p:tavLst>
                                    </p:anim>
                                    <p:anim calcmode="lin" valueType="num">
                                      <p:cBhvr>
                                        <p:cTn id="90" dur="500" fill="hold"/>
                                        <p:tgtEl>
                                          <p:spTgt spid="41992"/>
                                        </p:tgtEl>
                                        <p:attrNameLst>
                                          <p:attrName>ppt_h</p:attrName>
                                        </p:attrNameLst>
                                      </p:cBhvr>
                                      <p:tavLst>
                                        <p:tav tm="0">
                                          <p:val>
                                            <p:fltVal val="0"/>
                                          </p:val>
                                        </p:tav>
                                        <p:tav tm="100000">
                                          <p:val>
                                            <p:strVal val="#ppt_h"/>
                                          </p:val>
                                        </p:tav>
                                      </p:tavLst>
                                    </p:anim>
                                  </p:childTnLst>
                                </p:cTn>
                              </p:par>
                            </p:childTnLst>
                          </p:cTn>
                        </p:par>
                        <p:par>
                          <p:cTn id="91" fill="hold">
                            <p:stCondLst>
                              <p:cond delay="4500"/>
                            </p:stCondLst>
                            <p:childTnLst>
                              <p:par>
                                <p:cTn id="92" presetID="23" presetClass="entr" presetSubtype="16" fill="hold" grpId="0" nodeType="afterEffect">
                                  <p:stCondLst>
                                    <p:cond delay="0"/>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96" fill="hold">
                      <p:stCondLst>
                        <p:cond delay="indefinite"/>
                      </p:stCondLst>
                      <p:childTnLst>
                        <p:par>
                          <p:cTn id="97" fill="hold">
                            <p:stCondLst>
                              <p:cond delay="0"/>
                            </p:stCondLst>
                            <p:childTnLst>
                              <p:par>
                                <p:cTn id="98" presetID="23" presetClass="entr" presetSubtype="16" fill="hold" grpId="0" nodeType="clickEffect">
                                  <p:stCondLst>
                                    <p:cond delay="0"/>
                                  </p:stCondLst>
                                  <p:childTnLst>
                                    <p:set>
                                      <p:cBhvr>
                                        <p:cTn id="99" dur="1" fill="hold">
                                          <p:stCondLst>
                                            <p:cond delay="0"/>
                                          </p:stCondLst>
                                        </p:cTn>
                                        <p:tgtEl>
                                          <p:spTgt spid="41993"/>
                                        </p:tgtEl>
                                        <p:attrNameLst>
                                          <p:attrName>style.visibility</p:attrName>
                                        </p:attrNameLst>
                                      </p:cBhvr>
                                      <p:to>
                                        <p:strVal val="visible"/>
                                      </p:to>
                                    </p:set>
                                    <p:anim calcmode="lin" valueType="num">
                                      <p:cBhvr>
                                        <p:cTn id="100" dur="500" fill="hold"/>
                                        <p:tgtEl>
                                          <p:spTgt spid="41993"/>
                                        </p:tgtEl>
                                        <p:attrNameLst>
                                          <p:attrName>ppt_w</p:attrName>
                                        </p:attrNameLst>
                                      </p:cBhvr>
                                      <p:tavLst>
                                        <p:tav tm="0">
                                          <p:val>
                                            <p:fltVal val="0"/>
                                          </p:val>
                                        </p:tav>
                                        <p:tav tm="100000">
                                          <p:val>
                                            <p:strVal val="#ppt_w"/>
                                          </p:val>
                                        </p:tav>
                                      </p:tavLst>
                                    </p:anim>
                                    <p:anim calcmode="lin" valueType="num">
                                      <p:cBhvr>
                                        <p:cTn id="101" dur="500" fill="hold"/>
                                        <p:tgtEl>
                                          <p:spTgt spid="41993"/>
                                        </p:tgtEl>
                                        <p:attrNameLst>
                                          <p:attrName>ppt_h</p:attrName>
                                        </p:attrNameLst>
                                      </p:cBhvr>
                                      <p:tavLst>
                                        <p:tav tm="0">
                                          <p:val>
                                            <p:fltVal val="0"/>
                                          </p:val>
                                        </p:tav>
                                        <p:tav tm="100000">
                                          <p:val>
                                            <p:strVal val="#ppt_h"/>
                                          </p:val>
                                        </p:tav>
                                      </p:tavLst>
                                    </p:anim>
                                  </p:childTnLst>
                                </p:cTn>
                              </p:par>
                            </p:childTnLst>
                          </p:cTn>
                        </p:par>
                        <p:par>
                          <p:cTn id="102" fill="hold">
                            <p:stCondLst>
                              <p:cond delay="500"/>
                            </p:stCondLst>
                            <p:childTnLst>
                              <p:par>
                                <p:cTn id="103" presetID="23" presetClass="entr" presetSubtype="16" fill="hold" grpId="0" nodeType="afterEffect">
                                  <p:stCondLst>
                                    <p:cond delay="0"/>
                                  </p:stCondLst>
                                  <p:childTnLst>
                                    <p:set>
                                      <p:cBhvr>
                                        <p:cTn id="104" dur="1" fill="hold">
                                          <p:stCondLst>
                                            <p:cond delay="0"/>
                                          </p:stCondLst>
                                        </p:cTn>
                                        <p:tgtEl>
                                          <p:spTgt spid="41994"/>
                                        </p:tgtEl>
                                        <p:attrNameLst>
                                          <p:attrName>style.visibility</p:attrName>
                                        </p:attrNameLst>
                                      </p:cBhvr>
                                      <p:to>
                                        <p:strVal val="visible"/>
                                      </p:to>
                                    </p:set>
                                    <p:anim calcmode="lin" valueType="num">
                                      <p:cBhvr>
                                        <p:cTn id="105" dur="500" fill="hold"/>
                                        <p:tgtEl>
                                          <p:spTgt spid="41994"/>
                                        </p:tgtEl>
                                        <p:attrNameLst>
                                          <p:attrName>ppt_w</p:attrName>
                                        </p:attrNameLst>
                                      </p:cBhvr>
                                      <p:tavLst>
                                        <p:tav tm="0">
                                          <p:val>
                                            <p:fltVal val="0"/>
                                          </p:val>
                                        </p:tav>
                                        <p:tav tm="100000">
                                          <p:val>
                                            <p:strVal val="#ppt_w"/>
                                          </p:val>
                                        </p:tav>
                                      </p:tavLst>
                                    </p:anim>
                                    <p:anim calcmode="lin" valueType="num">
                                      <p:cBhvr>
                                        <p:cTn id="106" dur="500" fill="hold"/>
                                        <p:tgtEl>
                                          <p:spTgt spid="41994"/>
                                        </p:tgtEl>
                                        <p:attrNameLst>
                                          <p:attrName>ppt_h</p:attrName>
                                        </p:attrNameLst>
                                      </p:cBhvr>
                                      <p:tavLst>
                                        <p:tav tm="0">
                                          <p:val>
                                            <p:fltVal val="0"/>
                                          </p:val>
                                        </p:tav>
                                        <p:tav tm="100000">
                                          <p:val>
                                            <p:strVal val="#ppt_h"/>
                                          </p:val>
                                        </p:tav>
                                      </p:tavLst>
                                    </p:anim>
                                  </p:childTnLst>
                                </p:cTn>
                              </p:par>
                            </p:childTnLst>
                          </p:cTn>
                        </p:par>
                        <p:par>
                          <p:cTn id="107" fill="hold">
                            <p:stCondLst>
                              <p:cond delay="1000"/>
                            </p:stCondLst>
                            <p:childTnLst>
                              <p:par>
                                <p:cTn id="108" presetID="23" presetClass="entr" presetSubtype="16" fill="hold" grpId="0" nodeType="afterEffect">
                                  <p:stCondLst>
                                    <p:cond delay="0"/>
                                  </p:stCondLst>
                                  <p:childTnLst>
                                    <p:set>
                                      <p:cBhvr>
                                        <p:cTn id="109" dur="1" fill="hold">
                                          <p:stCondLst>
                                            <p:cond delay="0"/>
                                          </p:stCondLst>
                                        </p:cTn>
                                        <p:tgtEl>
                                          <p:spTgt spid="45"/>
                                        </p:tgtEl>
                                        <p:attrNameLst>
                                          <p:attrName>style.visibility</p:attrName>
                                        </p:attrNameLst>
                                      </p:cBhvr>
                                      <p:to>
                                        <p:strVal val="visible"/>
                                      </p:to>
                                    </p:set>
                                    <p:anim calcmode="lin" valueType="num">
                                      <p:cBhvr>
                                        <p:cTn id="110" dur="500" fill="hold"/>
                                        <p:tgtEl>
                                          <p:spTgt spid="45"/>
                                        </p:tgtEl>
                                        <p:attrNameLst>
                                          <p:attrName>ppt_w</p:attrName>
                                        </p:attrNameLst>
                                      </p:cBhvr>
                                      <p:tavLst>
                                        <p:tav tm="0">
                                          <p:val>
                                            <p:fltVal val="0"/>
                                          </p:val>
                                        </p:tav>
                                        <p:tav tm="100000">
                                          <p:val>
                                            <p:strVal val="#ppt_w"/>
                                          </p:val>
                                        </p:tav>
                                      </p:tavLst>
                                    </p:anim>
                                    <p:anim calcmode="lin" valueType="num">
                                      <p:cBhvr>
                                        <p:cTn id="111" dur="500" fill="hold"/>
                                        <p:tgtEl>
                                          <p:spTgt spid="45"/>
                                        </p:tgtEl>
                                        <p:attrNameLst>
                                          <p:attrName>ppt_h</p:attrName>
                                        </p:attrNameLst>
                                      </p:cBhvr>
                                      <p:tavLst>
                                        <p:tav tm="0">
                                          <p:val>
                                            <p:fltVal val="0"/>
                                          </p:val>
                                        </p:tav>
                                        <p:tav tm="100000">
                                          <p:val>
                                            <p:strVal val="#ppt_h"/>
                                          </p:val>
                                        </p:tav>
                                      </p:tavLst>
                                    </p:anim>
                                  </p:childTnLst>
                                </p:cTn>
                              </p:par>
                            </p:childTnLst>
                          </p:cTn>
                        </p:par>
                      </p:childTnLst>
                    </p:cTn>
                  </p:par>
                  <p:par>
                    <p:cTn id="112" fill="hold">
                      <p:stCondLst>
                        <p:cond delay="indefinite"/>
                      </p:stCondLst>
                      <p:childTnLst>
                        <p:par>
                          <p:cTn id="113" fill="hold">
                            <p:stCondLst>
                              <p:cond delay="0"/>
                            </p:stCondLst>
                            <p:childTnLst>
                              <p:par>
                                <p:cTn id="114" presetID="23" presetClass="entr" presetSubtype="16" fill="hold" grpId="0" nodeType="clickEffect">
                                  <p:stCondLst>
                                    <p:cond delay="0"/>
                                  </p:stCondLst>
                                  <p:childTnLst>
                                    <p:set>
                                      <p:cBhvr>
                                        <p:cTn id="115" dur="1" fill="hold">
                                          <p:stCondLst>
                                            <p:cond delay="0"/>
                                          </p:stCondLst>
                                        </p:cTn>
                                        <p:tgtEl>
                                          <p:spTgt spid="46"/>
                                        </p:tgtEl>
                                        <p:attrNameLst>
                                          <p:attrName>style.visibility</p:attrName>
                                        </p:attrNameLst>
                                      </p:cBhvr>
                                      <p:to>
                                        <p:strVal val="visible"/>
                                      </p:to>
                                    </p:set>
                                    <p:anim calcmode="lin" valueType="num">
                                      <p:cBhvr>
                                        <p:cTn id="116" dur="500" fill="hold"/>
                                        <p:tgtEl>
                                          <p:spTgt spid="46"/>
                                        </p:tgtEl>
                                        <p:attrNameLst>
                                          <p:attrName>ppt_w</p:attrName>
                                        </p:attrNameLst>
                                      </p:cBhvr>
                                      <p:tavLst>
                                        <p:tav tm="0">
                                          <p:val>
                                            <p:fltVal val="0"/>
                                          </p:val>
                                        </p:tav>
                                        <p:tav tm="100000">
                                          <p:val>
                                            <p:strVal val="#ppt_w"/>
                                          </p:val>
                                        </p:tav>
                                      </p:tavLst>
                                    </p:anim>
                                    <p:anim calcmode="lin" valueType="num">
                                      <p:cBhvr>
                                        <p:cTn id="117" dur="500" fill="hold"/>
                                        <p:tgtEl>
                                          <p:spTgt spid="46"/>
                                        </p:tgtEl>
                                        <p:attrNameLst>
                                          <p:attrName>ppt_h</p:attrName>
                                        </p:attrNameLst>
                                      </p:cBhvr>
                                      <p:tavLst>
                                        <p:tav tm="0">
                                          <p:val>
                                            <p:fltVal val="0"/>
                                          </p:val>
                                        </p:tav>
                                        <p:tav tm="100000">
                                          <p:val>
                                            <p:strVal val="#ppt_h"/>
                                          </p:val>
                                        </p:tav>
                                      </p:tavLst>
                                    </p:anim>
                                  </p:childTnLst>
                                </p:cTn>
                              </p:par>
                            </p:childTnLst>
                          </p:cTn>
                        </p:par>
                        <p:par>
                          <p:cTn id="118" fill="hold">
                            <p:stCondLst>
                              <p:cond delay="500"/>
                            </p:stCondLst>
                            <p:childTnLst>
                              <p:par>
                                <p:cTn id="119" presetID="23" presetClass="entr" presetSubtype="16" fill="hold" grpId="0" nodeType="afterEffect">
                                  <p:stCondLst>
                                    <p:cond delay="0"/>
                                  </p:stCondLst>
                                  <p:childTnLst>
                                    <p:set>
                                      <p:cBhvr>
                                        <p:cTn id="120" dur="1" fill="hold">
                                          <p:stCondLst>
                                            <p:cond delay="0"/>
                                          </p:stCondLst>
                                        </p:cTn>
                                        <p:tgtEl>
                                          <p:spTgt spid="47"/>
                                        </p:tgtEl>
                                        <p:attrNameLst>
                                          <p:attrName>style.visibility</p:attrName>
                                        </p:attrNameLst>
                                      </p:cBhvr>
                                      <p:to>
                                        <p:strVal val="visible"/>
                                      </p:to>
                                    </p:set>
                                    <p:anim calcmode="lin" valueType="num">
                                      <p:cBhvr>
                                        <p:cTn id="121" dur="500" fill="hold"/>
                                        <p:tgtEl>
                                          <p:spTgt spid="47"/>
                                        </p:tgtEl>
                                        <p:attrNameLst>
                                          <p:attrName>ppt_w</p:attrName>
                                        </p:attrNameLst>
                                      </p:cBhvr>
                                      <p:tavLst>
                                        <p:tav tm="0">
                                          <p:val>
                                            <p:fltVal val="0"/>
                                          </p:val>
                                        </p:tav>
                                        <p:tav tm="100000">
                                          <p:val>
                                            <p:strVal val="#ppt_w"/>
                                          </p:val>
                                        </p:tav>
                                      </p:tavLst>
                                    </p:anim>
                                    <p:anim calcmode="lin" valueType="num">
                                      <p:cBhvr>
                                        <p:cTn id="122" dur="50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utoUpdateAnimBg="0"/>
      <p:bldP spid="41991" grpId="0"/>
      <p:bldP spid="41992" grpId="0" autoUpdateAnimBg="0"/>
      <p:bldP spid="41993" grpId="0"/>
      <p:bldP spid="41994" grpId="0" autoUpdateAnimBg="0"/>
      <p:bldP spid="19" grpId="0" autoUpdateAnimBg="0"/>
      <p:bldP spid="23" grpId="0"/>
      <p:bldP spid="8" grpId="0" animBg="1"/>
      <p:bldP spid="9" grpId="0" animBg="1"/>
      <p:bldP spid="34" grpId="0" animBg="1"/>
      <p:bldP spid="41990" grpId="0" autoUpdateAnimBg="0"/>
      <p:bldP spid="37" grpId="0" autoUpdateAnimBg="0"/>
      <p:bldP spid="38" grpId="0" autoUpdateAnimBg="0"/>
      <p:bldP spid="43" grpId="0"/>
      <p:bldP spid="45" grpId="0" autoUpdateAnimBg="0"/>
      <p:bldP spid="46" grpId="0"/>
      <p:bldP spid="47" grpId="0" autoUpdateAnimBg="0"/>
      <p:bldP spid="66" grpId="0" animBg="1"/>
      <p:bldP spid="67" grpId="0" animBg="1"/>
      <p:bldP spid="6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522245"/>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This man will come to do the work of Satan with counterfeit power and signs and miracles.  </a:t>
            </a:r>
            <a:r>
              <a:rPr lang="en-SG" sz="3200" b="1" baseline="30000" dirty="0">
                <a:effectLst>
                  <a:glow rad="127000">
                    <a:schemeClr val="tx1"/>
                  </a:glow>
                </a:effectLst>
                <a:latin typeface="Arial" charset="0"/>
                <a:ea typeface="ＭＳ Ｐゴシック" charset="0"/>
                <a:cs typeface="ＭＳ Ｐゴシック" charset="0"/>
              </a:rPr>
              <a:t>10</a:t>
            </a:r>
            <a:r>
              <a:rPr lang="en-SG" sz="3200" b="1" dirty="0">
                <a:effectLst>
                  <a:glow rad="127000">
                    <a:schemeClr val="tx1"/>
                  </a:glow>
                </a:effectLst>
                <a:latin typeface="Arial" charset="0"/>
                <a:ea typeface="ＭＳ Ｐゴシック" charset="0"/>
                <a:cs typeface="ＭＳ Ｐゴシック" charset="0"/>
              </a:rPr>
              <a:t>He will use every kind of evil deception to fool those on their way to destruction, because they refuse to love and accept the truth that would save them.  </a:t>
            </a:r>
            <a:r>
              <a:rPr lang="en-SG" sz="3200" b="1" baseline="30000" dirty="0">
                <a:effectLst>
                  <a:glow rad="127000">
                    <a:schemeClr val="tx1"/>
                  </a:glow>
                </a:effectLst>
                <a:latin typeface="Arial" charset="0"/>
                <a:ea typeface="ＭＳ Ｐゴシック" charset="0"/>
                <a:cs typeface="ＭＳ Ｐゴシック" charset="0"/>
              </a:rPr>
              <a:t>11</a:t>
            </a:r>
            <a:r>
              <a:rPr lang="en-SG" sz="3200" b="1" dirty="0">
                <a:effectLst>
                  <a:glow rad="127000">
                    <a:schemeClr val="tx1"/>
                  </a:glow>
                </a:effectLst>
                <a:latin typeface="Arial" charset="0"/>
                <a:ea typeface="ＭＳ Ｐゴシック" charset="0"/>
                <a:cs typeface="ＭＳ Ｐゴシック" charset="0"/>
              </a:rPr>
              <a:t>So God will cause them to be greatly deceived, and they will believe these lies.  </a:t>
            </a:r>
            <a:r>
              <a:rPr lang="en-SG" sz="3200" b="1" baseline="30000" dirty="0">
                <a:effectLst>
                  <a:glow rad="127000">
                    <a:schemeClr val="tx1"/>
                  </a:glow>
                </a:effectLst>
                <a:latin typeface="Arial" charset="0"/>
                <a:ea typeface="ＭＳ Ｐゴシック" charset="0"/>
                <a:cs typeface="ＭＳ Ｐゴシック" charset="0"/>
              </a:rPr>
              <a:t>12</a:t>
            </a:r>
            <a:r>
              <a:rPr lang="en-SG" sz="3200" b="1" dirty="0">
                <a:effectLst>
                  <a:glow rad="127000">
                    <a:schemeClr val="tx1"/>
                  </a:glow>
                </a:effectLst>
                <a:latin typeface="Arial" charset="0"/>
                <a:ea typeface="ＭＳ Ｐゴシック" charset="0"/>
                <a:cs typeface="ＭＳ Ｐゴシック" charset="0"/>
              </a:rPr>
              <a:t>Then they will be condemned for enjoying evil rather than believing the truth</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2:9-12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0492845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ctrTitle"/>
          </p:nvPr>
        </p:nvSpPr>
        <p:spPr>
          <a:xfrm>
            <a:off x="533400" y="609600"/>
            <a:ext cx="8229600" cy="1143000"/>
          </a:xfrm>
        </p:spPr>
        <p:txBody>
          <a:bodyPr/>
          <a:lstStyle/>
          <a:p>
            <a:pPr eaLnBrk="1" hangingPunct="1"/>
            <a:r>
              <a:rPr kumimoji="0" lang="en-US" b="1">
                <a:latin typeface="Helvetica" charset="0"/>
                <a:ea typeface="Osaka" charset="0"/>
                <a:cs typeface="Osaka" charset="0"/>
              </a:rPr>
              <a:t>A Huge Leadership Vacuum</a:t>
            </a:r>
            <a:endParaRPr kumimoji="0" lang="en-US">
              <a:latin typeface="Helvetica" charset="0"/>
              <a:ea typeface="Osaka" charset="0"/>
              <a:cs typeface="Osaka" charset="0"/>
            </a:endParaRPr>
          </a:p>
        </p:txBody>
      </p:sp>
      <p:sp>
        <p:nvSpPr>
          <p:cNvPr id="207874" name="Rectangle 3"/>
          <p:cNvSpPr>
            <a:spLocks noGrp="1" noChangeArrowheads="1"/>
          </p:cNvSpPr>
          <p:nvPr>
            <p:ph type="subTitle" idx="1"/>
          </p:nvPr>
        </p:nvSpPr>
        <p:spPr>
          <a:xfrm>
            <a:off x="1295400" y="3886200"/>
            <a:ext cx="6324600" cy="2057400"/>
          </a:xfrm>
        </p:spPr>
        <p:txBody>
          <a:bodyPr/>
          <a:lstStyle/>
          <a:p>
            <a:pPr eaLnBrk="1" hangingPunct="1">
              <a:buFont typeface="Wingdings" charset="0"/>
              <a:buNone/>
            </a:pPr>
            <a:r>
              <a:rPr kumimoji="0" lang="en-US" sz="3600" b="1">
                <a:latin typeface="Helvetica" charset="0"/>
                <a:ea typeface="Osaka" charset="0"/>
                <a:cs typeface="Osaka" charset="0"/>
              </a:rPr>
              <a:t>Difficult times always set the stage for dictators to rise to the occasion.</a:t>
            </a:r>
          </a:p>
        </p:txBody>
      </p:sp>
      <p:sp>
        <p:nvSpPr>
          <p:cNvPr id="207875" name="Text Box 4"/>
          <p:cNvSpPr txBox="1">
            <a:spLocks noChangeArrowheads="1"/>
          </p:cNvSpPr>
          <p:nvPr/>
        </p:nvSpPr>
        <p:spPr bwMode="auto">
          <a:xfrm>
            <a:off x="8069430" y="75236"/>
            <a:ext cx="86644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ea typeface="Osaka" charset="0"/>
                <a:cs typeface="Osaka" charset="0"/>
              </a:rPr>
              <a:t>216a</a:t>
            </a:r>
            <a:endParaRPr lang="en-US" dirty="0">
              <a:solidFill>
                <a:srgbClr val="FFFFFF"/>
              </a:solidFill>
              <a:ea typeface="Osaka" charset="0"/>
              <a:cs typeface="Osaka" charset="0"/>
            </a:endParaRPr>
          </a:p>
        </p:txBody>
      </p:sp>
    </p:spTree>
    <p:extLst>
      <p:ext uri="{BB962C8B-B14F-4D97-AF65-F5344CB8AC3E}">
        <p14:creationId xmlns:p14="http://schemas.microsoft.com/office/powerpoint/2010/main" val="6960938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t="3000" b="3999"/>
          <a:stretch>
            <a:fillRect/>
          </a:stretch>
        </p:blipFill>
        <p:spPr bwMode="auto">
          <a:xfrm>
            <a:off x="0" y="0"/>
            <a:ext cx="91773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1858" name="Rectangle 2"/>
          <p:cNvSpPr>
            <a:spLocks noGrp="1" noChangeArrowheads="1"/>
          </p:cNvSpPr>
          <p:nvPr>
            <p:ph type="title" idx="4294967295"/>
          </p:nvPr>
        </p:nvSpPr>
        <p:spPr>
          <a:xfrm>
            <a:off x="304800" y="299550"/>
            <a:ext cx="8839200" cy="1143000"/>
          </a:xfrm>
          <a:effectLst>
            <a:outerShdw blurRad="63500" dist="35921" dir="2700000" algn="ctr" rotWithShape="0">
              <a:schemeClr val="tx2">
                <a:alpha val="74998"/>
              </a:schemeClr>
            </a:outerShdw>
          </a:effectLst>
        </p:spPr>
        <p:txBody>
          <a:bodyPr/>
          <a:lstStyle/>
          <a:p>
            <a:pPr>
              <a:defRPr/>
            </a:pPr>
            <a:r>
              <a:rPr lang="en-US" sz="6000" b="1" dirty="0">
                <a:solidFill>
                  <a:schemeClr val="bg1"/>
                </a:solidFill>
                <a:latin typeface="Times New Roman" charset="0"/>
                <a:ea typeface="ＭＳ Ｐゴシック" charset="0"/>
                <a:cs typeface="ＭＳ Ｐゴシック" charset="0"/>
              </a:rPr>
              <a:t>Names for the Antichrist</a:t>
            </a:r>
            <a:endParaRPr lang="en-US" dirty="0">
              <a:latin typeface="Times New Roman" charset="0"/>
              <a:ea typeface="ＭＳ Ｐゴシック" charset="0"/>
              <a:cs typeface="ＭＳ Ｐゴシック" charset="0"/>
            </a:endParaRPr>
          </a:p>
        </p:txBody>
      </p:sp>
      <p:sp>
        <p:nvSpPr>
          <p:cNvPr id="761860" name="WordArt 4"/>
          <p:cNvSpPr>
            <a:spLocks noChangeArrowheads="1" noChangeShapeType="1" noTextEdit="1"/>
          </p:cNvSpPr>
          <p:nvPr/>
        </p:nvSpPr>
        <p:spPr bwMode="auto">
          <a:xfrm>
            <a:off x="0" y="1451166"/>
            <a:ext cx="6324600" cy="863600"/>
          </a:xfrm>
          <a:prstGeom prst="rect">
            <a:avLst/>
          </a:prstGeom>
        </p:spPr>
        <p:txBody>
          <a:bodyPr wrap="none" fromWordArt="1">
            <a:prstTxWarp prst="textFadeUp">
              <a:avLst>
                <a:gd name="adj" fmla="val 9991"/>
              </a:avLst>
            </a:prstTxWarp>
          </a:bodyPr>
          <a:lstStyle/>
          <a:p>
            <a:pPr algn="ctr" defTabSz="914400" eaLnBrk="0" fontAlgn="base" hangingPunct="0">
              <a:spcBef>
                <a:spcPct val="0"/>
              </a:spcBef>
              <a:spcAft>
                <a:spcPct val="0"/>
              </a:spcAft>
            </a:pPr>
            <a:r>
              <a:rPr lang="en-US" sz="3600" kern="10">
                <a:ln w="12700">
                  <a:solidFill>
                    <a:srgbClr val="B2B2B2"/>
                  </a:solidFill>
                  <a:round/>
                  <a:headEnd/>
                  <a:tailEnd type="none" w="lg" len="lg"/>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Bloody &amp; Deceitful Man (Ps 5:6)</a:t>
            </a:r>
          </a:p>
        </p:txBody>
      </p:sp>
      <p:sp>
        <p:nvSpPr>
          <p:cNvPr id="761861" name="WordArt 5" descr="Narrow vertical"/>
          <p:cNvSpPr>
            <a:spLocks noChangeArrowheads="1" noChangeShapeType="1" noTextEdit="1"/>
          </p:cNvSpPr>
          <p:nvPr/>
        </p:nvSpPr>
        <p:spPr bwMode="auto">
          <a:xfrm>
            <a:off x="3733800" y="2133600"/>
            <a:ext cx="5207000" cy="1084263"/>
          </a:xfrm>
          <a:prstGeom prst="rect">
            <a:avLst/>
          </a:prstGeom>
        </p:spPr>
        <p:txBody>
          <a:bodyPr wrap="none" fromWordArt="1">
            <a:prstTxWarp prst="textCurveUp">
              <a:avLst>
                <a:gd name="adj" fmla="val 40356"/>
              </a:avLst>
            </a:prstTxWarp>
          </a:bodyPr>
          <a:lstStyle/>
          <a:p>
            <a:pPr algn="ctr" defTabSz="914400" eaLnBrk="0" fontAlgn="base" hangingPunct="0">
              <a:spcBef>
                <a:spcPct val="0"/>
              </a:spcBef>
              <a:spcAft>
                <a:spcPct val="0"/>
              </a:spcAft>
            </a:pPr>
            <a:r>
              <a:rPr lang="en-US" sz="3600" kern="10">
                <a:ln w="12700">
                  <a:solidFill>
                    <a:srgbClr val="000000"/>
                  </a:solidFill>
                  <a:round/>
                  <a:headEnd/>
                  <a:tailEnd type="none" w="lg" len="lg"/>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Little Horn (Dan. 7:8)</a:t>
            </a:r>
          </a:p>
        </p:txBody>
      </p:sp>
      <p:sp>
        <p:nvSpPr>
          <p:cNvPr id="761863" name="WordArt 7"/>
          <p:cNvSpPr>
            <a:spLocks noChangeArrowheads="1" noChangeShapeType="1" noTextEdit="1"/>
          </p:cNvSpPr>
          <p:nvPr/>
        </p:nvSpPr>
        <p:spPr bwMode="auto">
          <a:xfrm>
            <a:off x="3505200" y="3048000"/>
            <a:ext cx="4114800" cy="3371850"/>
          </a:xfrm>
          <a:prstGeom prst="rect">
            <a:avLst/>
          </a:prstGeom>
        </p:spPr>
        <p:txBody>
          <a:bodyPr wrap="none" fromWordArt="1">
            <a:prstTxWarp prst="textSlantUp">
              <a:avLst>
                <a:gd name="adj" fmla="val 55556"/>
              </a:avLst>
            </a:prstTxWarp>
          </a:bodyPr>
          <a:lstStyle/>
          <a:p>
            <a:pPr algn="ctr" defTabSz="914400" eaLnBrk="0" fontAlgn="base" hangingPunct="0">
              <a:spcBef>
                <a:spcPct val="0"/>
              </a:spcBef>
              <a:spcAft>
                <a:spcPct val="0"/>
              </a:spcAft>
            </a:pPr>
            <a:r>
              <a:rPr lang="en-US" sz="3600" kern="10">
                <a:ln w="38100">
                  <a:solidFill>
                    <a:srgbClr val="FF0000"/>
                  </a:solidFill>
                  <a:round/>
                  <a:headEnd/>
                  <a:tailEnd type="none" w="lg" len="lg"/>
                </a:ln>
                <a:solidFill>
                  <a:srgbClr val="FFFFFF"/>
                </a:solidFill>
                <a:latin typeface="Arial Black"/>
                <a:ea typeface="Arial Black"/>
                <a:cs typeface="Arial Black"/>
              </a:rPr>
              <a:t>Man of Sin </a:t>
            </a:r>
          </a:p>
          <a:p>
            <a:pPr algn="ctr" defTabSz="914400" eaLnBrk="0" fontAlgn="base" hangingPunct="0">
              <a:spcBef>
                <a:spcPct val="0"/>
              </a:spcBef>
              <a:spcAft>
                <a:spcPct val="0"/>
              </a:spcAft>
            </a:pPr>
            <a:r>
              <a:rPr lang="en-US" sz="3600" kern="10">
                <a:ln w="38100">
                  <a:solidFill>
                    <a:srgbClr val="FF0000"/>
                  </a:solidFill>
                  <a:round/>
                  <a:headEnd/>
                  <a:tailEnd type="none" w="lg" len="lg"/>
                </a:ln>
                <a:solidFill>
                  <a:srgbClr val="FFFFFF"/>
                </a:solidFill>
                <a:latin typeface="Arial Black"/>
                <a:ea typeface="Arial Black"/>
                <a:cs typeface="Arial Black"/>
              </a:rPr>
              <a:t>(2 Thess. 2:3)</a:t>
            </a:r>
          </a:p>
        </p:txBody>
      </p:sp>
      <p:sp>
        <p:nvSpPr>
          <p:cNvPr id="761864" name="WordArt 8"/>
          <p:cNvSpPr>
            <a:spLocks noChangeArrowheads="1" noChangeShapeType="1" noTextEdit="1"/>
          </p:cNvSpPr>
          <p:nvPr/>
        </p:nvSpPr>
        <p:spPr bwMode="auto">
          <a:xfrm>
            <a:off x="0" y="3733800"/>
            <a:ext cx="5346700" cy="85566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pP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Beast from the Sea (Rev. 13:1)</a:t>
            </a:r>
          </a:p>
        </p:txBody>
      </p:sp>
      <p:sp>
        <p:nvSpPr>
          <p:cNvPr id="761862" name="WordArt 6"/>
          <p:cNvSpPr>
            <a:spLocks noChangeArrowheads="1" noChangeShapeType="1" noTextEdit="1"/>
          </p:cNvSpPr>
          <p:nvPr/>
        </p:nvSpPr>
        <p:spPr bwMode="auto">
          <a:xfrm>
            <a:off x="838200" y="5638800"/>
            <a:ext cx="7658100" cy="1295400"/>
          </a:xfrm>
          <a:prstGeom prst="rect">
            <a:avLst/>
          </a:prstGeom>
        </p:spPr>
        <p:txBody>
          <a:bodyPr wrap="none" fromWordArt="1">
            <a:prstTxWarp prst="textDeflate">
              <a:avLst>
                <a:gd name="adj" fmla="val 26227"/>
              </a:avLst>
            </a:prstTxWarp>
          </a:bodyPr>
          <a:lstStyle/>
          <a:p>
            <a:pPr algn="ctr" defTabSz="914400" eaLnBrk="0" fontAlgn="base" hangingPunct="0">
              <a:spcBef>
                <a:spcPct val="0"/>
              </a:spcBef>
              <a:spcAft>
                <a:spcPct val="0"/>
              </a:spcAft>
            </a:pPr>
            <a:r>
              <a:rPr lang="en-US" sz="3600" kern="10">
                <a:ln w="9525">
                  <a:solidFill>
                    <a:srgbClr val="000000"/>
                  </a:solidFill>
                  <a:round/>
                  <a:headEnd/>
                  <a:tailEnd type="none" w="lg" len="lg"/>
                </a:ln>
                <a:solidFill>
                  <a:srgbClr val="FFFFFF"/>
                </a:solidFill>
                <a:latin typeface="Impact"/>
                <a:ea typeface="Impact"/>
                <a:cs typeface="Impact"/>
              </a:rPr>
              <a:t>One Causing Desolation (Dan. 9:27)</a:t>
            </a:r>
          </a:p>
        </p:txBody>
      </p:sp>
      <p:sp>
        <p:nvSpPr>
          <p:cNvPr id="209928" name="Text Box 4"/>
          <p:cNvSpPr txBox="1">
            <a:spLocks noChangeArrowheads="1"/>
          </p:cNvSpPr>
          <p:nvPr/>
        </p:nvSpPr>
        <p:spPr bwMode="auto">
          <a:xfrm>
            <a:off x="9347413" y="53589"/>
            <a:ext cx="52387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ea typeface="Osaka" charset="0"/>
                <a:cs typeface="Osaka" charset="0"/>
              </a:rPr>
              <a:t>79</a:t>
            </a:r>
            <a:endParaRPr lang="en-US" dirty="0">
              <a:solidFill>
                <a:srgbClr val="FFFFFF"/>
              </a:solidFill>
              <a:ea typeface="Osaka" charset="0"/>
              <a:cs typeface="Osaka" charset="0"/>
            </a:endParaRPr>
          </a:p>
        </p:txBody>
      </p:sp>
      <p:sp>
        <p:nvSpPr>
          <p:cNvPr id="10" name="Text Box 4"/>
          <p:cNvSpPr txBox="1">
            <a:spLocks noChangeArrowheads="1"/>
          </p:cNvSpPr>
          <p:nvPr/>
        </p:nvSpPr>
        <p:spPr bwMode="auto">
          <a:xfrm>
            <a:off x="8069430" y="75236"/>
            <a:ext cx="86644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ea typeface="Osaka" charset="0"/>
                <a:cs typeface="Osaka" charset="0"/>
              </a:rPr>
              <a:t>216a</a:t>
            </a:r>
            <a:endParaRPr lang="en-US" dirty="0">
              <a:solidFill>
                <a:srgbClr val="FFFFFF"/>
              </a:solidFill>
              <a:ea typeface="Osaka" charset="0"/>
              <a:cs typeface="Osaka" charset="0"/>
            </a:endParaRPr>
          </a:p>
        </p:txBody>
      </p:sp>
    </p:spTree>
    <p:extLst>
      <p:ext uri="{BB962C8B-B14F-4D97-AF65-F5344CB8AC3E}">
        <p14:creationId xmlns:p14="http://schemas.microsoft.com/office/powerpoint/2010/main" val="2436028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1860"/>
                                        </p:tgtEl>
                                        <p:attrNameLst>
                                          <p:attrName>style.visibility</p:attrName>
                                        </p:attrNameLst>
                                      </p:cBhvr>
                                      <p:to>
                                        <p:strVal val="visible"/>
                                      </p:to>
                                    </p:set>
                                    <p:anim calcmode="lin" valueType="num">
                                      <p:cBhvr additive="base">
                                        <p:cTn id="7" dur="500" fill="hold"/>
                                        <p:tgtEl>
                                          <p:spTgt spid="761860"/>
                                        </p:tgtEl>
                                        <p:attrNameLst>
                                          <p:attrName>ppt_x</p:attrName>
                                        </p:attrNameLst>
                                      </p:cBhvr>
                                      <p:tavLst>
                                        <p:tav tm="0">
                                          <p:val>
                                            <p:strVal val="#ppt_x"/>
                                          </p:val>
                                        </p:tav>
                                        <p:tav tm="100000">
                                          <p:val>
                                            <p:strVal val="#ppt_x"/>
                                          </p:val>
                                        </p:tav>
                                      </p:tavLst>
                                    </p:anim>
                                    <p:anim calcmode="lin" valueType="num">
                                      <p:cBhvr additive="base">
                                        <p:cTn id="8" dur="500" fill="hold"/>
                                        <p:tgtEl>
                                          <p:spTgt spid="76186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61861"/>
                                        </p:tgtEl>
                                        <p:attrNameLst>
                                          <p:attrName>style.visibility</p:attrName>
                                        </p:attrNameLst>
                                      </p:cBhvr>
                                      <p:to>
                                        <p:strVal val="visible"/>
                                      </p:to>
                                    </p:set>
                                    <p:anim calcmode="lin" valueType="num">
                                      <p:cBhvr additive="base">
                                        <p:cTn id="13" dur="500" fill="hold"/>
                                        <p:tgtEl>
                                          <p:spTgt spid="761861"/>
                                        </p:tgtEl>
                                        <p:attrNameLst>
                                          <p:attrName>ppt_x</p:attrName>
                                        </p:attrNameLst>
                                      </p:cBhvr>
                                      <p:tavLst>
                                        <p:tav tm="0">
                                          <p:val>
                                            <p:strVal val="#ppt_x"/>
                                          </p:val>
                                        </p:tav>
                                        <p:tav tm="100000">
                                          <p:val>
                                            <p:strVal val="#ppt_x"/>
                                          </p:val>
                                        </p:tav>
                                      </p:tavLst>
                                    </p:anim>
                                    <p:anim calcmode="lin" valueType="num">
                                      <p:cBhvr additive="base">
                                        <p:cTn id="14" dur="500" fill="hold"/>
                                        <p:tgtEl>
                                          <p:spTgt spid="76186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61862"/>
                                        </p:tgtEl>
                                        <p:attrNameLst>
                                          <p:attrName>style.visibility</p:attrName>
                                        </p:attrNameLst>
                                      </p:cBhvr>
                                      <p:to>
                                        <p:strVal val="visible"/>
                                      </p:to>
                                    </p:set>
                                    <p:anim calcmode="lin" valueType="num">
                                      <p:cBhvr additive="base">
                                        <p:cTn id="19" dur="500" fill="hold"/>
                                        <p:tgtEl>
                                          <p:spTgt spid="761862"/>
                                        </p:tgtEl>
                                        <p:attrNameLst>
                                          <p:attrName>ppt_x</p:attrName>
                                        </p:attrNameLst>
                                      </p:cBhvr>
                                      <p:tavLst>
                                        <p:tav tm="0">
                                          <p:val>
                                            <p:strVal val="#ppt_x"/>
                                          </p:val>
                                        </p:tav>
                                        <p:tav tm="100000">
                                          <p:val>
                                            <p:strVal val="#ppt_x"/>
                                          </p:val>
                                        </p:tav>
                                      </p:tavLst>
                                    </p:anim>
                                    <p:anim calcmode="lin" valueType="num">
                                      <p:cBhvr additive="base">
                                        <p:cTn id="20" dur="500" fill="hold"/>
                                        <p:tgtEl>
                                          <p:spTgt spid="7618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61863"/>
                                        </p:tgtEl>
                                        <p:attrNameLst>
                                          <p:attrName>style.visibility</p:attrName>
                                        </p:attrNameLst>
                                      </p:cBhvr>
                                      <p:to>
                                        <p:strVal val="visible"/>
                                      </p:to>
                                    </p:set>
                                    <p:anim calcmode="lin" valueType="num">
                                      <p:cBhvr additive="base">
                                        <p:cTn id="25" dur="500" fill="hold"/>
                                        <p:tgtEl>
                                          <p:spTgt spid="761863"/>
                                        </p:tgtEl>
                                        <p:attrNameLst>
                                          <p:attrName>ppt_x</p:attrName>
                                        </p:attrNameLst>
                                      </p:cBhvr>
                                      <p:tavLst>
                                        <p:tav tm="0">
                                          <p:val>
                                            <p:strVal val="#ppt_x"/>
                                          </p:val>
                                        </p:tav>
                                        <p:tav tm="100000">
                                          <p:val>
                                            <p:strVal val="#ppt_x"/>
                                          </p:val>
                                        </p:tav>
                                      </p:tavLst>
                                    </p:anim>
                                    <p:anim calcmode="lin" valueType="num">
                                      <p:cBhvr additive="base">
                                        <p:cTn id="26" dur="500" fill="hold"/>
                                        <p:tgtEl>
                                          <p:spTgt spid="761863"/>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61864"/>
                                        </p:tgtEl>
                                        <p:attrNameLst>
                                          <p:attrName>style.visibility</p:attrName>
                                        </p:attrNameLst>
                                      </p:cBhvr>
                                      <p:to>
                                        <p:strVal val="visible"/>
                                      </p:to>
                                    </p:set>
                                    <p:anim calcmode="lin" valueType="num">
                                      <p:cBhvr additive="base">
                                        <p:cTn id="31" dur="500" fill="hold"/>
                                        <p:tgtEl>
                                          <p:spTgt spid="761864"/>
                                        </p:tgtEl>
                                        <p:attrNameLst>
                                          <p:attrName>ppt_x</p:attrName>
                                        </p:attrNameLst>
                                      </p:cBhvr>
                                      <p:tavLst>
                                        <p:tav tm="0">
                                          <p:val>
                                            <p:strVal val="#ppt_x"/>
                                          </p:val>
                                        </p:tav>
                                        <p:tav tm="100000">
                                          <p:val>
                                            <p:strVal val="#ppt_x"/>
                                          </p:val>
                                        </p:tav>
                                      </p:tavLst>
                                    </p:anim>
                                    <p:anim calcmode="lin" valueType="num">
                                      <p:cBhvr additive="base">
                                        <p:cTn id="32" dur="500" fill="hold"/>
                                        <p:tgtEl>
                                          <p:spTgt spid="761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60" grpId="0" animBg="1"/>
      <p:bldP spid="761861" grpId="0" animBg="1"/>
      <p:bldP spid="761863" grpId="0" animBg="1"/>
      <p:bldP spid="761864" grpId="0" animBg="1"/>
      <p:bldP spid="76186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idx="4294967295"/>
          </p:nvPr>
        </p:nvSpPr>
        <p:spPr>
          <a:xfrm>
            <a:off x="685800" y="609600"/>
            <a:ext cx="7620000" cy="5257800"/>
          </a:xfrm>
          <a:effectLst>
            <a:outerShdw blurRad="38100" dist="107763" dir="2700000" algn="ctr" rotWithShape="0">
              <a:schemeClr val="tx2">
                <a:alpha val="99924"/>
              </a:schemeClr>
            </a:outerShdw>
          </a:effectLst>
        </p:spPr>
        <p:txBody>
          <a:bodyPr/>
          <a:lstStyle/>
          <a:p>
            <a:pPr eaLnBrk="1" hangingPunct="1">
              <a:defRPr/>
            </a:pPr>
            <a:r>
              <a:rPr lang="en-US" sz="9600" b="1">
                <a:solidFill>
                  <a:srgbClr val="FFCCFF"/>
                </a:solidFill>
                <a:latin typeface="Century Gothic" charset="0"/>
                <a:ea typeface="Osaka" charset="0"/>
                <a:cs typeface="Osaka" charset="0"/>
              </a:rPr>
              <a:t>The Activity of the Antichrist</a:t>
            </a:r>
            <a:endParaRPr lang="en-US">
              <a:latin typeface="Century Gothic" charset="0"/>
              <a:ea typeface="Osaka" charset="0"/>
              <a:cs typeface="Osaka" charset="0"/>
            </a:endParaRPr>
          </a:p>
        </p:txBody>
      </p:sp>
      <p:sp>
        <p:nvSpPr>
          <p:cNvPr id="211970" name="Text Box 4"/>
          <p:cNvSpPr txBox="1">
            <a:spLocks noChangeArrowheads="1"/>
          </p:cNvSpPr>
          <p:nvPr/>
        </p:nvSpPr>
        <p:spPr bwMode="auto">
          <a:xfrm>
            <a:off x="9254196" y="39688"/>
            <a:ext cx="523875"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ea typeface="Osaka" charset="0"/>
                <a:cs typeface="Osaka" charset="0"/>
              </a:rPr>
              <a:t>79</a:t>
            </a:r>
            <a:endParaRPr lang="en-US">
              <a:solidFill>
                <a:srgbClr val="FFFFFF"/>
              </a:solidFill>
              <a:ea typeface="Osaka" charset="0"/>
              <a:cs typeface="Osaka" charset="0"/>
            </a:endParaRPr>
          </a:p>
        </p:txBody>
      </p:sp>
      <p:sp>
        <p:nvSpPr>
          <p:cNvPr id="4" name="Text Box 4"/>
          <p:cNvSpPr txBox="1">
            <a:spLocks noChangeArrowheads="1"/>
          </p:cNvSpPr>
          <p:nvPr/>
        </p:nvSpPr>
        <p:spPr bwMode="auto">
          <a:xfrm>
            <a:off x="8069430" y="75236"/>
            <a:ext cx="86644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ea typeface="Osaka" charset="0"/>
                <a:cs typeface="Osaka" charset="0"/>
              </a:rPr>
              <a:t>216a</a:t>
            </a:r>
            <a:endParaRPr lang="en-US" dirty="0">
              <a:solidFill>
                <a:srgbClr val="FFFFFF"/>
              </a:solidFill>
              <a:ea typeface="Osaka" charset="0"/>
              <a:cs typeface="Osaka" charset="0"/>
            </a:endParaRPr>
          </a:p>
        </p:txBody>
      </p:sp>
    </p:spTree>
    <p:extLst>
      <p:ext uri="{BB962C8B-B14F-4D97-AF65-F5344CB8AC3E}">
        <p14:creationId xmlns:p14="http://schemas.microsoft.com/office/powerpoint/2010/main" val="3255202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Self Affirmation</a:t>
            </a:r>
          </a:p>
        </p:txBody>
      </p:sp>
      <p:pic>
        <p:nvPicPr>
          <p:cNvPr id="373764" name="Picture 4" descr="Related image">
            <a:extLst>
              <a:ext uri="{FF2B5EF4-FFF2-40B4-BE49-F238E27FC236}">
                <a16:creationId xmlns:a16="http://schemas.microsoft.com/office/drawing/2014/main" id="{69B6B10E-0574-C44D-AF68-62AB749A5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058" y="1722367"/>
            <a:ext cx="6987941" cy="4934021"/>
          </a:xfrm>
          <a:prstGeom prst="rect">
            <a:avLst/>
          </a:prstGeom>
          <a:noFill/>
          <a:extLst>
            <a:ext uri="{909E8E84-426E-40DD-AFC4-6F175D3DCCD1}">
              <a14:hiddenFill xmlns:a14="http://schemas.microsoft.com/office/drawing/2010/main">
                <a:solidFill>
                  <a:srgbClr val="FFFFFF"/>
                </a:solidFill>
              </a14:hiddenFill>
            </a:ext>
          </a:extLst>
        </p:spPr>
      </p:pic>
      <p:pic>
        <p:nvPicPr>
          <p:cNvPr id="373762" name="Picture 2" descr="http://www.drbrustein.com/wp-content/uploads/2015/04/Self-Affirmation-e1429199013281.jpg">
            <a:extLst>
              <a:ext uri="{FF2B5EF4-FFF2-40B4-BE49-F238E27FC236}">
                <a16:creationId xmlns:a16="http://schemas.microsoft.com/office/drawing/2014/main" id="{3E3C13B7-5ABF-4541-9A83-63EA7358E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4377"/>
            <a:ext cx="31877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27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73764"/>
                                        </p:tgtEl>
                                        <p:attrNameLst>
                                          <p:attrName>style.visibility</p:attrName>
                                        </p:attrNameLst>
                                      </p:cBhvr>
                                      <p:to>
                                        <p:strVal val="visible"/>
                                      </p:to>
                                    </p:set>
                                    <p:anim calcmode="lin" valueType="num">
                                      <p:cBhvr>
                                        <p:cTn id="7" dur="1000" fill="hold"/>
                                        <p:tgtEl>
                                          <p:spTgt spid="373764"/>
                                        </p:tgtEl>
                                        <p:attrNameLst>
                                          <p:attrName>ppt_w</p:attrName>
                                        </p:attrNameLst>
                                      </p:cBhvr>
                                      <p:tavLst>
                                        <p:tav tm="0">
                                          <p:val>
                                            <p:strVal val="#ppt_w*0.70"/>
                                          </p:val>
                                        </p:tav>
                                        <p:tav tm="100000">
                                          <p:val>
                                            <p:strVal val="#ppt_w"/>
                                          </p:val>
                                        </p:tav>
                                      </p:tavLst>
                                    </p:anim>
                                    <p:anim calcmode="lin" valueType="num">
                                      <p:cBhvr>
                                        <p:cTn id="8" dur="1000" fill="hold"/>
                                        <p:tgtEl>
                                          <p:spTgt spid="373764"/>
                                        </p:tgtEl>
                                        <p:attrNameLst>
                                          <p:attrName>ppt_h</p:attrName>
                                        </p:attrNameLst>
                                      </p:cBhvr>
                                      <p:tavLst>
                                        <p:tav tm="0">
                                          <p:val>
                                            <p:strVal val="#ppt_h"/>
                                          </p:val>
                                        </p:tav>
                                        <p:tav tm="100000">
                                          <p:val>
                                            <p:strVal val="#ppt_h"/>
                                          </p:val>
                                        </p:tav>
                                      </p:tavLst>
                                    </p:anim>
                                    <p:animEffect transition="in" filter="fade">
                                      <p:cBhvr>
                                        <p:cTn id="9" dur="1000"/>
                                        <p:tgtEl>
                                          <p:spTgt spid="373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76834"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a:ext>
            </a:extLst>
          </a:blip>
          <a:srcRect/>
          <a:stretch>
            <a:fillRect/>
          </a:stretch>
        </p:blipFill>
        <p:spPr>
          <a:xfrm>
            <a:off x="9396413" y="509588"/>
            <a:ext cx="8640762" cy="5407025"/>
          </a:xfrm>
        </p:spPr>
      </p:pic>
      <p:sp>
        <p:nvSpPr>
          <p:cNvPr id="376835" name="Rectangle 7"/>
          <p:cNvSpPr>
            <a:spLocks noGrp="1" noChangeArrowheads="1"/>
          </p:cNvSpPr>
          <p:nvPr>
            <p:ph type="title"/>
          </p:nvPr>
        </p:nvSpPr>
        <p:spPr>
          <a:xfrm>
            <a:off x="179388" y="115888"/>
            <a:ext cx="8348662" cy="792162"/>
          </a:xfrm>
          <a:solidFill>
            <a:schemeClr val="tx1"/>
          </a:solidFill>
        </p:spPr>
        <p:txBody>
          <a:bodyPr/>
          <a:lstStyle/>
          <a:p>
            <a:r>
              <a:rPr lang="en-US" b="1" dirty="0">
                <a:latin typeface="Arial" charset="0"/>
                <a:ea typeface="ＭＳ Ｐゴシック" charset="0"/>
              </a:rPr>
              <a:t>Chronology of the 70</a:t>
            </a:r>
            <a:r>
              <a:rPr lang="en-US" b="1" baseline="30000" dirty="0">
                <a:latin typeface="Arial" charset="0"/>
                <a:ea typeface="ＭＳ Ｐゴシック" charset="0"/>
              </a:rPr>
              <a:t>th</a:t>
            </a:r>
            <a:r>
              <a:rPr lang="en-US" b="1" dirty="0">
                <a:latin typeface="Arial" charset="0"/>
                <a:ea typeface="ＭＳ Ｐゴシック" charset="0"/>
              </a:rPr>
              <a:t> </a:t>
            </a:r>
            <a:r>
              <a:rPr lang="en-US" altLang="ja-JP" b="1" dirty="0">
                <a:latin typeface="Arial" charset="0"/>
                <a:ea typeface="ＭＳ Ｐゴシック" charset="0"/>
              </a:rPr>
              <a:t>"Week"</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76837" name="Text Box 14"/>
          <p:cNvSpPr txBox="1">
            <a:spLocks noChangeArrowheads="1"/>
          </p:cNvSpPr>
          <p:nvPr/>
        </p:nvSpPr>
        <p:spPr bwMode="auto">
          <a:xfrm>
            <a:off x="8475234"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000000"/>
                </a:solidFill>
                <a:latin typeface="Arial" charset="0"/>
                <a:cs typeface="Arial" charset="0"/>
              </a:rPr>
              <a:t>333</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3357563"/>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1260 DAYS</a:t>
              </a:r>
            </a:p>
          </p:txBody>
        </p:sp>
        <p:cxnSp>
          <p:nvCxnSpPr>
            <p:cNvPr id="376894"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Rev. 11:3; 12:6</a:t>
              </a:r>
              <a:endParaRPr lang="en-US" b="1" spc="-110" dirty="0">
                <a:solidFill>
                  <a:srgbClr val="000000"/>
                </a:solidFill>
                <a:latin typeface="Arial"/>
                <a:cs typeface="Arial"/>
              </a:endParaRPr>
            </a:p>
          </p:txBody>
        </p:sp>
        <p:cxnSp>
          <p:nvCxnSpPr>
            <p:cNvPr id="376896"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1412875"/>
            <a:ext cx="1655763" cy="84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Sign of </a:t>
            </a:r>
            <a:br>
              <a:rPr lang="en-US" sz="2000" b="1" i="1" spc="-100" dirty="0">
                <a:solidFill>
                  <a:srgbClr val="000000"/>
                </a:solidFill>
                <a:latin typeface="Arial"/>
                <a:cs typeface="Arial"/>
              </a:rPr>
            </a:br>
            <a:r>
              <a:rPr lang="en-US" sz="2000" b="1" i="1" spc="-100" dirty="0">
                <a:solidFill>
                  <a:srgbClr val="000000"/>
                </a:solidFill>
                <a:latin typeface="Arial"/>
                <a:cs typeface="Arial"/>
              </a:rPr>
              <a:t>Son of Man</a:t>
            </a:r>
            <a:br>
              <a:rPr lang="en-US" sz="2000" b="1" i="1" spc="-100" dirty="0">
                <a:solidFill>
                  <a:srgbClr val="000000"/>
                </a:solidFill>
                <a:latin typeface="Arial"/>
                <a:cs typeface="Arial"/>
              </a:rPr>
            </a:br>
            <a:r>
              <a:rPr lang="en-US" sz="2000" b="1" i="1" spc="-100" dirty="0">
                <a:solidFill>
                  <a:srgbClr val="000000"/>
                </a:solidFill>
                <a:latin typeface="Arial"/>
                <a:cs typeface="Arial"/>
              </a:rPr>
              <a:t>Matt.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102" name="Group 101"/>
          <p:cNvGrpSpPr>
            <a:grpSpLocks/>
          </p:cNvGrpSpPr>
          <p:nvPr/>
        </p:nvGrpSpPr>
        <p:grpSpPr bwMode="auto">
          <a:xfrm>
            <a:off x="3276600" y="3306763"/>
            <a:ext cx="1008063" cy="698500"/>
            <a:chOff x="6804245" y="3717032"/>
            <a:chExt cx="1080120" cy="697756"/>
          </a:xfrm>
        </p:grpSpPr>
        <p:sp>
          <p:nvSpPr>
            <p:cNvPr id="103" name="Text Box 10"/>
            <p:cNvSpPr txBox="1">
              <a:spLocks noChangeArrowheads="1"/>
            </p:cNvSpPr>
            <p:nvPr/>
          </p:nvSpPr>
          <p:spPr bwMode="auto">
            <a:xfrm>
              <a:off x="6804245" y="3717032"/>
              <a:ext cx="1080120" cy="697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376891"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6892"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376878"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cxnSp>
          <p:nvCxnSpPr>
            <p:cNvPr id="376879"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376880"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376881"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376888"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6889"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376882"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376885"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6886"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376883" name="Text Box 10"/>
            <p:cNvSpPr txBox="1">
              <a:spLocks noChangeArrowheads="1"/>
            </p:cNvSpPr>
            <p:nvPr/>
          </p:nvSpPr>
          <p:spPr bwMode="auto">
            <a:xfrm>
              <a:off x="125963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Made</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9:27a</a:t>
              </a:r>
            </a:p>
          </p:txBody>
        </p:sp>
      </p:grpSp>
      <p:grpSp>
        <p:nvGrpSpPr>
          <p:cNvPr id="49" name="Group 48"/>
          <p:cNvGrpSpPr>
            <a:grpSpLocks/>
          </p:cNvGrpSpPr>
          <p:nvPr/>
        </p:nvGrpSpPr>
        <p:grpSpPr bwMode="auto">
          <a:xfrm>
            <a:off x="-36513" y="2349500"/>
            <a:ext cx="3343276" cy="3095625"/>
            <a:chOff x="-36512" y="2348880"/>
            <a:chExt cx="3343508" cy="3096344"/>
          </a:xfrm>
        </p:grpSpPr>
        <p:cxnSp>
          <p:nvCxnSpPr>
            <p:cNvPr id="376869"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376870" name="Group 96"/>
            <p:cNvGrpSpPr>
              <a:grpSpLocks/>
            </p:cNvGrpSpPr>
            <p:nvPr/>
          </p:nvGrpSpPr>
          <p:grpSpPr bwMode="auto">
            <a:xfrm>
              <a:off x="970574" y="3307308"/>
              <a:ext cx="1009138" cy="697756"/>
              <a:chOff x="6881319" y="3717032"/>
              <a:chExt cx="1080120" cy="697756"/>
            </a:xfrm>
          </p:grpSpPr>
          <p:sp>
            <p:nvSpPr>
              <p:cNvPr id="98" name="Text Box 10"/>
              <p:cNvSpPr txBox="1">
                <a:spLocks noChangeArrowheads="1"/>
              </p:cNvSpPr>
              <p:nvPr/>
            </p:nvSpPr>
            <p:spPr bwMode="auto">
              <a:xfrm>
                <a:off x="6880741" y="3717677"/>
                <a:ext cx="1080743" cy="6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b="1" spc="-110" dirty="0">
                    <a:solidFill>
                      <a:srgbClr val="000000"/>
                    </a:solidFill>
                    <a:latin typeface="Arial"/>
                    <a:cs typeface="Arial"/>
                  </a:rPr>
                  <a:t> 30 DAYS</a:t>
                </a:r>
              </a:p>
            </p:txBody>
          </p:sp>
          <p:cxnSp>
            <p:nvCxnSpPr>
              <p:cNvPr id="376876"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6877"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376871" name="Text Box 10"/>
            <p:cNvSpPr txBox="1">
              <a:spLocks noChangeArrowheads="1"/>
            </p:cNvSpPr>
            <p:nvPr/>
          </p:nvSpPr>
          <p:spPr bwMode="auto">
            <a:xfrm>
              <a:off x="-3651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Election </a:t>
              </a:r>
              <a:br>
                <a:rPr lang="en-US" sz="1800" b="1" i="1">
                  <a:solidFill>
                    <a:srgbClr val="000000"/>
                  </a:solidFill>
                  <a:latin typeface="Arial" charset="0"/>
                  <a:cs typeface="Arial" charset="0"/>
                </a:rPr>
              </a:br>
              <a:r>
                <a:rPr lang="en-US" sz="1800" b="1" i="1">
                  <a:solidFill>
                    <a:srgbClr val="000000"/>
                  </a:solidFill>
                  <a:latin typeface="Arial" charset="0"/>
                  <a:cs typeface="Arial" charset="0"/>
                </a:rPr>
                <a:t>of Beast</a:t>
              </a:r>
              <a:br>
                <a:rPr lang="en-US" sz="1800" b="1" i="1">
                  <a:solidFill>
                    <a:srgbClr val="000000"/>
                  </a:solidFill>
                  <a:latin typeface="Arial" charset="0"/>
                  <a:cs typeface="Arial" charset="0"/>
                </a:rPr>
              </a:br>
              <a:r>
                <a:rPr lang="en-US" sz="1800" b="1" i="1">
                  <a:solidFill>
                    <a:srgbClr val="000000"/>
                  </a:solidFill>
                  <a:latin typeface="Arial" charset="0"/>
                  <a:cs typeface="Arial" charset="0"/>
                </a:rPr>
                <a:t>Rev.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3½ YEARS</a:t>
              </a:r>
            </a:p>
          </p:txBody>
        </p:sp>
        <p:cxnSp>
          <p:nvCxnSpPr>
            <p:cNvPr id="376873"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6874"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376860"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b="1" i="1">
                  <a:solidFill>
                    <a:srgbClr val="000000"/>
                  </a:solidFill>
                  <a:latin typeface="Arial" charset="0"/>
                  <a:cs typeface="Arial" charset="0"/>
                </a:rPr>
                <a:t>2nd ADVENT</a:t>
              </a:r>
            </a:p>
          </p:txBody>
        </p:sp>
        <p:cxnSp>
          <p:nvCxnSpPr>
            <p:cNvPr id="376861"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376862"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45 DAYS</a:t>
                </a:r>
              </a:p>
            </p:txBody>
          </p:sp>
          <p:cxnSp>
            <p:nvCxnSpPr>
              <p:cNvPr id="376866"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12:12</a:t>
                </a:r>
                <a:endParaRPr lang="en-US" b="1" spc="-110" dirty="0">
                  <a:solidFill>
                    <a:srgbClr val="000000"/>
                  </a:solidFill>
                  <a:latin typeface="Arial"/>
                  <a:cs typeface="Arial"/>
                </a:endParaRPr>
              </a:p>
            </p:txBody>
          </p:sp>
          <p:cxnSp>
            <p:nvCxnSpPr>
              <p:cNvPr id="376868"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842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Aft>
                  <a:spcPct val="0"/>
                </a:spcAft>
                <a:defRPr/>
              </a:pPr>
              <a:r>
                <a:rPr lang="en-US" dirty="0">
                  <a:solidFill>
                    <a:srgbClr val="000000"/>
                  </a:solidFill>
                  <a:ea typeface="ＭＳ Ｐゴシック" charset="0"/>
                </a:rPr>
                <a:t>Christ</a:t>
              </a:r>
              <a:r>
                <a:rPr lang="fr-FR" dirty="0">
                  <a:solidFill>
                    <a:srgbClr val="000000"/>
                  </a:solidFill>
                  <a:ea typeface="ＭＳ Ｐゴシック" charset="0"/>
                </a:rPr>
                <a:t>'</a:t>
              </a:r>
              <a:r>
                <a:rPr lang="en-US" dirty="0">
                  <a:solidFill>
                    <a:srgbClr val="000000"/>
                  </a:solidFill>
                  <a:ea typeface="ＭＳ Ｐゴシック" charset="0"/>
                </a:rPr>
                <a:t>s Return Complete</a:t>
              </a:r>
            </a:p>
          </p:txBody>
        </p:sp>
        <p:sp>
          <p:nvSpPr>
            <p:cNvPr id="376864"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2700338" y="1433513"/>
            <a:ext cx="4032250" cy="4011612"/>
            <a:chOff x="2699792" y="1433435"/>
            <a:chExt cx="4032447" cy="4011789"/>
          </a:xfrm>
        </p:grpSpPr>
        <p:sp>
          <p:nvSpPr>
            <p:cNvPr id="376851" name="Text Box 10"/>
            <p:cNvSpPr txBox="1">
              <a:spLocks noChangeArrowheads="1"/>
            </p:cNvSpPr>
            <p:nvPr/>
          </p:nvSpPr>
          <p:spPr bwMode="auto">
            <a:xfrm>
              <a:off x="2699792" y="4519713"/>
              <a:ext cx="136815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800" b="1" i="1">
                  <a:solidFill>
                    <a:srgbClr val="000000"/>
                  </a:solidFill>
                  <a:latin typeface="Arial" charset="0"/>
                  <a:cs typeface="Arial" charset="0"/>
                </a:rPr>
                <a:t>Covenant Broken</a:t>
              </a:r>
              <a:br>
                <a:rPr lang="en-US" sz="1800" b="1" i="1">
                  <a:solidFill>
                    <a:srgbClr val="000000"/>
                  </a:solidFill>
                  <a:latin typeface="Arial" charset="0"/>
                  <a:cs typeface="Arial" charset="0"/>
                </a:rPr>
              </a:br>
              <a:r>
                <a:rPr lang="en-US" sz="1800" b="1" i="1">
                  <a:solidFill>
                    <a:srgbClr val="000000"/>
                  </a:solidFill>
                  <a:latin typeface="Arial" charset="0"/>
                  <a:cs typeface="Arial" charset="0"/>
                </a:rPr>
                <a:t>Dan. 9:27b</a:t>
              </a:r>
            </a:p>
          </p:txBody>
        </p:sp>
        <p:grpSp>
          <p:nvGrpSpPr>
            <p:cNvPr id="376852"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b="1" spc="-110" dirty="0">
                    <a:solidFill>
                      <a:srgbClr val="000000"/>
                    </a:solidFill>
                    <a:latin typeface="Arial"/>
                    <a:cs typeface="Arial"/>
                  </a:rPr>
                  <a:t>1290 DAYS</a:t>
                </a:r>
              </a:p>
            </p:txBody>
          </p:sp>
          <p:cxnSp>
            <p:nvCxnSpPr>
              <p:cNvPr id="376857"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376858"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en-US" sz="1800" b="1" i="1" spc="-110" dirty="0">
                    <a:solidFill>
                      <a:srgbClr val="000000"/>
                    </a:solidFill>
                    <a:latin typeface="Arial"/>
                    <a:cs typeface="Arial"/>
                  </a:rPr>
                  <a:t>Dan.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433435"/>
              <a:ext cx="1006524" cy="842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en-US" sz="2000" b="1" i="1" spc="-100" dirty="0">
                  <a:solidFill>
                    <a:srgbClr val="000000"/>
                  </a:solidFill>
                  <a:latin typeface="Arial"/>
                  <a:cs typeface="Arial"/>
                </a:rPr>
                <a:t>Middle of the Week</a:t>
              </a:r>
            </a:p>
          </p:txBody>
        </p:sp>
        <p:sp>
          <p:nvSpPr>
            <p:cNvPr id="376854"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376855"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376848"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1400" i="1">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Tribulation</a:t>
            </a:r>
          </a:p>
        </p:txBody>
      </p:sp>
      <p:sp>
        <p:nvSpPr>
          <p:cNvPr id="126" name="Rounded Rectangle 125"/>
          <p:cNvSpPr>
            <a:spLocks noChangeArrowheads="1"/>
          </p:cNvSpPr>
          <p:nvPr/>
        </p:nvSpPr>
        <p:spPr bwMode="auto">
          <a:xfrm>
            <a:off x="4211638" y="5373688"/>
            <a:ext cx="2447925" cy="920750"/>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en-US" sz="2400">
                <a:solidFill>
                  <a:srgbClr val="FFFFFF"/>
                </a:solidFill>
                <a:latin typeface="Comic Sans MS" charset="0"/>
                <a:ea typeface="ＭＳ Ｐゴシック" charset="0"/>
                <a:cs typeface="ＭＳ Ｐゴシック" charset="0"/>
              </a:rPr>
              <a:t>The Great Tribulation</a:t>
            </a:r>
          </a:p>
        </p:txBody>
      </p:sp>
    </p:spTree>
    <p:extLst>
      <p:ext uri="{BB962C8B-B14F-4D97-AF65-F5344CB8AC3E}">
        <p14:creationId xmlns:p14="http://schemas.microsoft.com/office/powerpoint/2010/main" val="1475814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title"/>
          </p:nvPr>
        </p:nvSpPr>
        <p:spPr>
          <a:xfrm>
            <a:off x="5867400" y="990600"/>
            <a:ext cx="3276600" cy="1143000"/>
          </a:xfrm>
        </p:spPr>
        <p:txBody>
          <a:bodyPr/>
          <a:lstStyle/>
          <a:p>
            <a:pPr eaLnBrk="1" hangingPunct="1">
              <a:defRPr/>
            </a:pPr>
            <a:r>
              <a:rPr lang="en-US" sz="4000">
                <a:latin typeface="Arial" charset="0"/>
                <a:ea typeface="ＭＳ Ｐゴシック" charset="0"/>
                <a:cs typeface="ＭＳ Ｐゴシック" charset="0"/>
              </a:rPr>
              <a:t>Daniel 11:40</a:t>
            </a:r>
          </a:p>
        </p:txBody>
      </p:sp>
      <p:sp>
        <p:nvSpPr>
          <p:cNvPr id="971779" name="Rectangle 3"/>
          <p:cNvSpPr>
            <a:spLocks noGrp="1" noChangeArrowheads="1"/>
          </p:cNvSpPr>
          <p:nvPr>
            <p:ph type="body" idx="1"/>
          </p:nvPr>
        </p:nvSpPr>
        <p:spPr>
          <a:xfrm>
            <a:off x="5867400" y="2743200"/>
            <a:ext cx="3276600" cy="2895600"/>
          </a:xfrm>
        </p:spPr>
        <p:txBody>
          <a:bodyPr/>
          <a:lstStyle/>
          <a:p>
            <a:pPr eaLnBrk="1" hangingPunct="1">
              <a:defRPr/>
            </a:pPr>
            <a:r>
              <a:rPr lang="en-US" dirty="0">
                <a:latin typeface="Arial" charset="0"/>
                <a:ea typeface="ＭＳ Ｐゴシック" charset="0"/>
                <a:cs typeface="ＭＳ Ｐゴシック" charset="0"/>
              </a:rPr>
              <a:t>Israel</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enemies will invade her land</a:t>
            </a:r>
          </a:p>
        </p:txBody>
      </p:sp>
      <p:pic>
        <p:nvPicPr>
          <p:cNvPr id="218115" name="Picture 4" descr="Dan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5688013" cy="848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6" name="Text Box 5"/>
          <p:cNvSpPr txBox="1">
            <a:spLocks noChangeArrowheads="1"/>
          </p:cNvSpPr>
          <p:nvPr/>
        </p:nvSpPr>
        <p:spPr bwMode="auto">
          <a:xfrm>
            <a:off x="9144000" y="44063"/>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50000"/>
              </a:spcBef>
              <a:spcAft>
                <a:spcPct val="0"/>
              </a:spcAft>
            </a:pPr>
            <a:r>
              <a:rPr lang="en-US" b="1">
                <a:solidFill>
                  <a:srgbClr val="FFFFFF"/>
                </a:solidFill>
                <a:latin typeface="Times New Roman" charset="0"/>
              </a:rPr>
              <a:t>543</a:t>
            </a:r>
          </a:p>
        </p:txBody>
      </p:sp>
    </p:spTree>
    <p:extLst>
      <p:ext uri="{BB962C8B-B14F-4D97-AF65-F5344CB8AC3E}">
        <p14:creationId xmlns:p14="http://schemas.microsoft.com/office/powerpoint/2010/main" val="6059035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p:cNvSpPr>
            <a:spLocks noGrp="1" noChangeArrowheads="1"/>
          </p:cNvSpPr>
          <p:nvPr>
            <p:ph type="title"/>
          </p:nvPr>
        </p:nvSpPr>
        <p:spPr>
          <a:xfrm>
            <a:off x="5334000" y="277813"/>
            <a:ext cx="3810000" cy="1143000"/>
          </a:xfrm>
        </p:spPr>
        <p:txBody>
          <a:bodyPr/>
          <a:lstStyle/>
          <a:p>
            <a:pPr eaLnBrk="1" hangingPunct="1">
              <a:defRPr/>
            </a:pPr>
            <a:r>
              <a:rPr lang="en-US" sz="4000">
                <a:latin typeface="Arial" charset="0"/>
                <a:ea typeface="ＭＳ Ｐゴシック" charset="0"/>
                <a:cs typeface="ＭＳ Ｐゴシック" charset="0"/>
              </a:rPr>
              <a:t>Daniel 11:40-45</a:t>
            </a:r>
          </a:p>
        </p:txBody>
      </p:sp>
      <p:sp>
        <p:nvSpPr>
          <p:cNvPr id="973827" name="Rectangle 3"/>
          <p:cNvSpPr>
            <a:spLocks noGrp="1" noChangeArrowheads="1"/>
          </p:cNvSpPr>
          <p:nvPr>
            <p:ph type="body" idx="1"/>
          </p:nvPr>
        </p:nvSpPr>
        <p:spPr>
          <a:xfrm>
            <a:off x="5334000" y="1600200"/>
            <a:ext cx="3810000" cy="4530725"/>
          </a:xfrm>
        </p:spPr>
        <p:txBody>
          <a:bodyPr/>
          <a:lstStyle/>
          <a:p>
            <a:pPr eaLnBrk="1" hangingPunct="1">
              <a:defRPr/>
            </a:pPr>
            <a:r>
              <a:rPr lang="en-US">
                <a:latin typeface="Arial" charset="0"/>
                <a:ea typeface="ＭＳ Ｐゴシック" charset="0"/>
                <a:cs typeface="ＭＳ Ｐゴシック" charset="0"/>
              </a:rPr>
              <a:t>Even ships in the Mediterranean will join the battle</a:t>
            </a:r>
          </a:p>
        </p:txBody>
      </p:sp>
      <p:pic>
        <p:nvPicPr>
          <p:cNvPr id="220163" name="Picture 4" descr="Dan11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294313"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8321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West Meets East (Dan. 11:44)</a:t>
            </a:r>
          </a:p>
        </p:txBody>
      </p:sp>
      <p:pic>
        <p:nvPicPr>
          <p:cNvPr id="222210" name="Picture 3" descr="Dan11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4605338"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11" name="Picture 4" descr="Dan11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1550" y="2363788"/>
            <a:ext cx="4362450" cy="403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26268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4" descr="20 Three beasts and 66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25400"/>
            <a:ext cx="9144000" cy="682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10023" y="24507"/>
            <a:ext cx="3673475" cy="1368426"/>
          </a:xfrm>
          <a:ln>
            <a:miter lim="800000"/>
            <a:headEnd/>
            <a:tailEnd/>
          </a:ln>
          <a:effectLst>
            <a:outerShdw blurRad="63500" dist="35921" dir="2700000" algn="ctr" rotWithShape="0">
              <a:schemeClr val="tx2">
                <a:alpha val="74997"/>
              </a:schemeClr>
            </a:outerShdw>
          </a:effectLst>
          <a:extLst/>
        </p:spPr>
        <p:txBody>
          <a:bodyPr/>
          <a:lstStyle/>
          <a:p>
            <a:pPr>
              <a:defRPr/>
            </a:pPr>
            <a:r>
              <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Beasts of Rev. 13</a:t>
            </a:r>
          </a:p>
        </p:txBody>
      </p:sp>
      <p:sp>
        <p:nvSpPr>
          <p:cNvPr id="2" name="Rectangle 2"/>
          <p:cNvSpPr>
            <a:spLocks noChangeArrowheads="1"/>
          </p:cNvSpPr>
          <p:nvPr/>
        </p:nvSpPr>
        <p:spPr bwMode="auto">
          <a:xfrm>
            <a:off x="152400" y="4972272"/>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Dragon = </a:t>
            </a:r>
            <a:b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Satan</a:t>
            </a:r>
            <a:endParaRPr lang="en-US" sz="3200" dirty="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3" name="Rectangle 2"/>
          <p:cNvSpPr>
            <a:spLocks noChangeArrowheads="1"/>
          </p:cNvSpPr>
          <p:nvPr/>
        </p:nvSpPr>
        <p:spPr bwMode="auto">
          <a:xfrm>
            <a:off x="1905000" y="5124672"/>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Sea Beast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Antichrist</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4" name="Rectangle 2"/>
          <p:cNvSpPr>
            <a:spLocks noChangeArrowheads="1"/>
          </p:cNvSpPr>
          <p:nvPr/>
        </p:nvSpPr>
        <p:spPr bwMode="auto">
          <a:xfrm>
            <a:off x="5791200" y="5086572"/>
            <a:ext cx="335280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Land Beast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False Prophet</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22225" y="6227763"/>
            <a:ext cx="291465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p>
        </p:txBody>
      </p:sp>
      <p:sp>
        <p:nvSpPr>
          <p:cNvPr id="224263" name="Text Box 19"/>
          <p:cNvSpPr txBox="1">
            <a:spLocks noChangeArrowheads="1"/>
          </p:cNvSpPr>
          <p:nvPr/>
        </p:nvSpPr>
        <p:spPr bwMode="auto">
          <a:xfrm>
            <a:off x="8007684" y="12700"/>
            <a:ext cx="1104566" cy="4635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387</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871033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Antichris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2" name="Rectangle 2"/>
          <p:cNvSpPr>
            <a:spLocks noGrp="1" noChangeArrowheads="1"/>
          </p:cNvSpPr>
          <p:nvPr>
            <p:ph type="ctrTitle"/>
          </p:nvPr>
        </p:nvSpPr>
        <p:spPr>
          <a:xfrm>
            <a:off x="0" y="38318"/>
            <a:ext cx="8458200" cy="707886"/>
          </a:xfrm>
          <a:extLst/>
        </p:spPr>
        <p:txBody>
          <a:bodyPr>
            <a:spAutoFit/>
          </a:bodyPr>
          <a:lstStyle/>
          <a:p>
            <a:pPr algn="l">
              <a:defRPr/>
            </a:pPr>
            <a:r>
              <a:rPr lang="en-US" sz="4000" b="1" kern="1200" dirty="0">
                <a:solidFill>
                  <a:srgbClr val="FFFFFF"/>
                </a:solidFill>
                <a:effectLst>
                  <a:glow rad="292100">
                    <a:srgbClr val="000000">
                      <a:alpha val="75000"/>
                    </a:srgbClr>
                  </a:glow>
                </a:effectLst>
                <a:ea typeface="ＭＳ Ｐゴシック" charset="0"/>
              </a:rPr>
              <a:t>A Satanic </a:t>
            </a:r>
            <a:r>
              <a:rPr lang="en-US" altLang="ja-JP" sz="4000" b="1" kern="1200" dirty="0">
                <a:solidFill>
                  <a:srgbClr val="FFFFFF"/>
                </a:solidFill>
                <a:effectLst>
                  <a:glow rad="292100">
                    <a:srgbClr val="000000">
                      <a:alpha val="75000"/>
                    </a:srgbClr>
                  </a:glow>
                </a:effectLst>
                <a:ea typeface="ＭＳ Ｐゴシック" charset="0"/>
              </a:rPr>
              <a:t>"Trinity":</a:t>
            </a:r>
            <a:endParaRPr lang="en-US" sz="4000" b="1" kern="1200" dirty="0">
              <a:solidFill>
                <a:srgbClr val="FFFFFF"/>
              </a:solidFill>
              <a:effectLst>
                <a:glow rad="292100">
                  <a:srgbClr val="000000">
                    <a:alpha val="75000"/>
                  </a:srgbClr>
                </a:glow>
              </a:effectLst>
              <a:ea typeface="ＭＳ Ｐゴシック" charset="0"/>
            </a:endParaRPr>
          </a:p>
        </p:txBody>
      </p:sp>
      <p:sp>
        <p:nvSpPr>
          <p:cNvPr id="883714" name="Rectangle 2"/>
          <p:cNvSpPr>
            <a:spLocks noChangeArrowheads="1"/>
          </p:cNvSpPr>
          <p:nvPr/>
        </p:nvSpPr>
        <p:spPr bwMode="auto">
          <a:xfrm>
            <a:off x="3048000" y="1219200"/>
            <a:ext cx="3352800" cy="1371600"/>
          </a:xfrm>
          <a:prstGeom prst="rect">
            <a:avLst/>
          </a:prstGeom>
          <a:noFill/>
          <a:ln>
            <a:noFill/>
          </a:ln>
        </p:spPr>
        <p:txBody>
          <a:bodyPr anchor="ctr">
            <a:spAutoFit/>
          </a:bodyPr>
          <a:lstStyle/>
          <a:p>
            <a:pPr algn="ctr" defTabSz="914400" eaLnBrk="0" fontAlgn="base" hangingPunct="0">
              <a:spcBef>
                <a:spcPct val="0"/>
              </a:spcBef>
              <a:spcAft>
                <a:spcPct val="0"/>
              </a:spcAft>
              <a:defRPr/>
            </a:pPr>
            <a:r>
              <a:rPr lang="en-US" altLang="ja-JP" sz="4000" b="1" dirty="0">
                <a:solidFill>
                  <a:srgbClr val="FFFFFF"/>
                </a:solidFill>
                <a:effectLst>
                  <a:glow rad="292100">
                    <a:srgbClr val="000000">
                      <a:alpha val="75000"/>
                    </a:srgbClr>
                  </a:glow>
                </a:effectLst>
                <a:latin typeface="Arial"/>
                <a:ea typeface="ＭＳ Ｐゴシック" charset="0"/>
                <a:cs typeface="Arial"/>
              </a:rPr>
              <a:t>"Father" = </a:t>
            </a:r>
            <a:br>
              <a:rPr lang="en-US" altLang="ja-JP" sz="4000" b="1" dirty="0">
                <a:solidFill>
                  <a:srgbClr val="FFFFFF"/>
                </a:solidFill>
                <a:effectLst>
                  <a:glow rad="292100">
                    <a:srgbClr val="000000">
                      <a:alpha val="75000"/>
                    </a:srgbClr>
                  </a:glow>
                </a:effectLst>
                <a:latin typeface="Arial"/>
                <a:ea typeface="ＭＳ Ｐゴシック" charset="0"/>
                <a:cs typeface="Arial"/>
              </a:rPr>
            </a:br>
            <a:r>
              <a:rPr lang="en-US" altLang="ja-JP" sz="4000" b="1" dirty="0">
                <a:solidFill>
                  <a:srgbClr val="FFFFFF"/>
                </a:solidFill>
                <a:effectLst>
                  <a:glow rad="292100">
                    <a:srgbClr val="000000">
                      <a:alpha val="75000"/>
                    </a:srgbClr>
                  </a:glow>
                </a:effectLst>
                <a:latin typeface="Arial"/>
                <a:ea typeface="ＭＳ Ｐゴシック" charset="0"/>
                <a:cs typeface="Arial"/>
              </a:rPr>
              <a:t>Satan</a:t>
            </a:r>
            <a:endParaRPr lang="en-US" sz="4000" b="1" dirty="0">
              <a:solidFill>
                <a:srgbClr val="FFFFFF"/>
              </a:solidFill>
              <a:effectLst>
                <a:glow rad="292100">
                  <a:srgbClr val="000000">
                    <a:alpha val="75000"/>
                  </a:srgbClr>
                </a:glow>
              </a:effectLst>
              <a:latin typeface="Arial"/>
              <a:ea typeface="ＭＳ Ｐゴシック" charset="0"/>
              <a:cs typeface="Arial"/>
            </a:endParaRPr>
          </a:p>
        </p:txBody>
      </p:sp>
      <p:sp>
        <p:nvSpPr>
          <p:cNvPr id="2" name="Rectangle 2"/>
          <p:cNvSpPr>
            <a:spLocks noChangeArrowheads="1"/>
          </p:cNvSpPr>
          <p:nvPr/>
        </p:nvSpPr>
        <p:spPr bwMode="auto">
          <a:xfrm>
            <a:off x="0" y="5205681"/>
            <a:ext cx="2895600" cy="1323439"/>
          </a:xfrm>
          <a:prstGeom prst="rect">
            <a:avLst/>
          </a:prstGeom>
          <a:noFill/>
          <a:ln>
            <a:noFill/>
          </a:ln>
        </p:spPr>
        <p:txBody>
          <a:bodyPr anchor="ctr">
            <a:spAutoFit/>
          </a:bodyPr>
          <a:lstStyle/>
          <a:p>
            <a:pPr algn="ctr" defTabSz="914400" eaLnBrk="0" fontAlgn="base" hangingPunct="0">
              <a:spcBef>
                <a:spcPct val="0"/>
              </a:spcBef>
              <a:spcAft>
                <a:spcPct val="0"/>
              </a:spcAft>
              <a:defRPr/>
            </a:pPr>
            <a:r>
              <a:rPr lang="en-US" altLang="ja-JP" sz="4000" b="1" dirty="0">
                <a:solidFill>
                  <a:srgbClr val="FFFFFF"/>
                </a:solidFill>
                <a:effectLst>
                  <a:glow rad="292100">
                    <a:srgbClr val="000000">
                      <a:alpha val="75000"/>
                    </a:srgbClr>
                  </a:glow>
                </a:effectLst>
                <a:latin typeface="Arial"/>
                <a:ea typeface="ＭＳ Ｐゴシック" charset="0"/>
                <a:cs typeface="Arial"/>
              </a:rPr>
              <a:t>"Son" = </a:t>
            </a:r>
            <a:br>
              <a:rPr lang="en-US" altLang="ja-JP" sz="4000" b="1" dirty="0">
                <a:solidFill>
                  <a:srgbClr val="FFFFFF"/>
                </a:solidFill>
                <a:effectLst>
                  <a:glow rad="292100">
                    <a:srgbClr val="000000">
                      <a:alpha val="75000"/>
                    </a:srgbClr>
                  </a:glow>
                </a:effectLst>
                <a:latin typeface="Arial"/>
                <a:ea typeface="ＭＳ Ｐゴシック" charset="0"/>
                <a:cs typeface="Arial"/>
              </a:rPr>
            </a:br>
            <a:r>
              <a:rPr lang="en-US" altLang="ja-JP" sz="4000" b="1" dirty="0">
                <a:solidFill>
                  <a:srgbClr val="FFFFFF"/>
                </a:solidFill>
                <a:effectLst>
                  <a:glow rad="292100">
                    <a:srgbClr val="000000">
                      <a:alpha val="75000"/>
                    </a:srgbClr>
                  </a:glow>
                </a:effectLst>
                <a:latin typeface="Arial"/>
                <a:ea typeface="ＭＳ Ｐゴシック" charset="0"/>
                <a:cs typeface="Arial"/>
              </a:rPr>
              <a:t>Antichrist</a:t>
            </a:r>
            <a:endParaRPr lang="en-US" sz="4000" b="1" dirty="0">
              <a:solidFill>
                <a:srgbClr val="FFFFFF"/>
              </a:solidFill>
              <a:effectLst>
                <a:glow rad="292100">
                  <a:srgbClr val="000000">
                    <a:alpha val="75000"/>
                  </a:srgbClr>
                </a:glow>
              </a:effectLst>
              <a:latin typeface="Arial"/>
              <a:ea typeface="ＭＳ Ｐゴシック" charset="0"/>
              <a:cs typeface="Arial"/>
            </a:endParaRPr>
          </a:p>
        </p:txBody>
      </p:sp>
      <p:sp>
        <p:nvSpPr>
          <p:cNvPr id="3" name="Rectangle 2"/>
          <p:cNvSpPr>
            <a:spLocks noChangeArrowheads="1"/>
          </p:cNvSpPr>
          <p:nvPr/>
        </p:nvSpPr>
        <p:spPr bwMode="auto">
          <a:xfrm>
            <a:off x="5069296" y="5167580"/>
            <a:ext cx="4074704" cy="1323439"/>
          </a:xfrm>
          <a:prstGeom prst="rect">
            <a:avLst/>
          </a:prstGeom>
          <a:noFill/>
          <a:ln>
            <a:noFill/>
          </a:ln>
        </p:spPr>
        <p:txBody>
          <a:bodyPr anchor="ctr">
            <a:spAutoFit/>
          </a:bodyPr>
          <a:lstStyle/>
          <a:p>
            <a:pPr algn="ctr" defTabSz="914400" eaLnBrk="0" fontAlgn="base" hangingPunct="0">
              <a:spcBef>
                <a:spcPct val="0"/>
              </a:spcBef>
              <a:spcAft>
                <a:spcPct val="0"/>
              </a:spcAft>
              <a:defRPr/>
            </a:pPr>
            <a:r>
              <a:rPr lang="en-US" altLang="ja-JP" sz="4000" b="1" dirty="0">
                <a:solidFill>
                  <a:srgbClr val="FFFFFF"/>
                </a:solidFill>
                <a:effectLst>
                  <a:glow rad="292100">
                    <a:srgbClr val="000000">
                      <a:alpha val="75000"/>
                    </a:srgbClr>
                  </a:glow>
                </a:effectLst>
                <a:latin typeface="Arial"/>
                <a:ea typeface="ＭＳ Ｐゴシック" charset="0"/>
                <a:cs typeface="Arial"/>
              </a:rPr>
              <a:t>"Spirit" = </a:t>
            </a:r>
            <a:br>
              <a:rPr lang="en-US" altLang="ja-JP" sz="4000" b="1" dirty="0">
                <a:solidFill>
                  <a:srgbClr val="FFFFFF"/>
                </a:solidFill>
                <a:effectLst>
                  <a:glow rad="292100">
                    <a:srgbClr val="000000">
                      <a:alpha val="75000"/>
                    </a:srgbClr>
                  </a:glow>
                </a:effectLst>
                <a:latin typeface="Arial"/>
                <a:ea typeface="ＭＳ Ｐゴシック" charset="0"/>
                <a:cs typeface="Arial"/>
              </a:rPr>
            </a:br>
            <a:r>
              <a:rPr lang="en-US" altLang="ja-JP" sz="4000" b="1" dirty="0">
                <a:solidFill>
                  <a:srgbClr val="FFFFFF"/>
                </a:solidFill>
                <a:effectLst>
                  <a:glow rad="292100">
                    <a:srgbClr val="000000">
                      <a:alpha val="75000"/>
                    </a:srgbClr>
                  </a:glow>
                </a:effectLst>
                <a:latin typeface="Arial"/>
                <a:ea typeface="ＭＳ Ｐゴシック" charset="0"/>
                <a:cs typeface="Arial"/>
              </a:rPr>
              <a:t>False Prophet</a:t>
            </a:r>
            <a:endParaRPr lang="en-US" sz="4000" b="1" dirty="0">
              <a:solidFill>
                <a:srgbClr val="FFFFFF"/>
              </a:solidFill>
              <a:effectLst>
                <a:glow rad="292100">
                  <a:srgbClr val="000000">
                    <a:alpha val="75000"/>
                  </a:srgbClr>
                </a:glow>
              </a:effectLst>
              <a:latin typeface="Arial"/>
              <a:ea typeface="ＭＳ Ｐゴシック" charset="0"/>
              <a:cs typeface="Arial"/>
            </a:endParaRPr>
          </a:p>
        </p:txBody>
      </p:sp>
      <p:sp>
        <p:nvSpPr>
          <p:cNvPr id="226310" name="Text Box 19"/>
          <p:cNvSpPr txBox="1">
            <a:spLocks noChangeArrowheads="1"/>
          </p:cNvSpPr>
          <p:nvPr/>
        </p:nvSpPr>
        <p:spPr bwMode="auto">
          <a:xfrm>
            <a:off x="8435975" y="12700"/>
            <a:ext cx="695325"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387</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4290136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Content Placeholder 3" descr="Antichrist anger.jpg"/>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533400" y="0"/>
            <a:ext cx="4572000" cy="1295400"/>
          </a:xfrm>
          <a:effectLst>
            <a:outerShdw blurRad="50800" dist="38100" dir="2700000">
              <a:srgbClr val="000000">
                <a:alpha val="43000"/>
              </a:srgbClr>
            </a:outerShdw>
          </a:effectLst>
        </p:spPr>
        <p:txBody>
          <a:bodyPr/>
          <a:lstStyle/>
          <a:p>
            <a:pPr>
              <a:defRPr/>
            </a:pPr>
            <a:r>
              <a:rPr lang="en-US">
                <a:ea typeface="ＭＳ Ｐゴシック" pitchFamily="-111" charset="-128"/>
                <a:cs typeface="ＭＳ Ｐゴシック" pitchFamily="-111" charset="-128"/>
              </a:rPr>
              <a:t>The world will worship the beast</a:t>
            </a:r>
          </a:p>
        </p:txBody>
      </p:sp>
      <p:pic>
        <p:nvPicPr>
          <p:cNvPr id="227331" name="Picture 4" descr="worship beast Rev 13.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014788"/>
            <a:ext cx="3790950" cy="284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7332" name="Picture 5" descr="Worship beast close up.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1447800"/>
            <a:ext cx="3468688" cy="260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91399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Verdana" charset="0"/>
              <a:ea typeface="ＭＳ Ｐゴシック" charset="0"/>
              <a:cs typeface="ＭＳ Ｐゴシック" charset="0"/>
            </a:endParaRPr>
          </a:p>
        </p:txBody>
      </p:sp>
      <p:sp>
        <p:nvSpPr>
          <p:cNvPr id="51202" name="Rectangle 2"/>
          <p:cNvSpPr>
            <a:spLocks noChangeArrowheads="1"/>
          </p:cNvSpPr>
          <p:nvPr/>
        </p:nvSpPr>
        <p:spPr bwMode="auto">
          <a:xfrm>
            <a:off x="381000" y="609600"/>
            <a:ext cx="8382000" cy="191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defTabSz="914400" eaLnBrk="0" fontAlgn="base" hangingPunct="0">
              <a:spcBef>
                <a:spcPct val="0"/>
              </a:spcBef>
              <a:spcAft>
                <a:spcPct val="0"/>
              </a:spcAft>
            </a:pPr>
            <a:r>
              <a:rPr lang="en-US" sz="2400" b="1" i="1">
                <a:solidFill>
                  <a:srgbClr val="FFFFFF"/>
                </a:solidFill>
                <a:latin typeface="Comic Sans MS" charset="0"/>
                <a:ea typeface="ＭＳ Ｐゴシック" charset="0"/>
                <a:cs typeface="ＭＳ Ｐゴシック" charset="0"/>
              </a:rPr>
              <a:t>He causes all, both small and great, rich and poor, free and slave, to receive a mark on their right hand or on their foreheads, and that no one may buy or sell except one who has the mark or the name of the beast, or the number of his name.</a:t>
            </a:r>
            <a:endParaRPr lang="pt-BR" sz="2400" b="1" i="1">
              <a:solidFill>
                <a:srgbClr val="FFFFFF"/>
              </a:solidFill>
              <a:latin typeface="Comic Sans MS" charset="0"/>
              <a:ea typeface="ＭＳ Ｐゴシック" charset="0"/>
              <a:cs typeface="ＭＳ Ｐゴシック" charset="0"/>
            </a:endParaRPr>
          </a:p>
        </p:txBody>
      </p:sp>
      <p:pic>
        <p:nvPicPr>
          <p:cNvPr id="51203" name="Picture 3" descr="XIPNAMÃ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81200" y="3886200"/>
            <a:ext cx="3810000" cy="264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380" name="Text Box 5"/>
          <p:cNvSpPr txBox="1">
            <a:spLocks noChangeArrowheads="1"/>
          </p:cNvSpPr>
          <p:nvPr/>
        </p:nvSpPr>
        <p:spPr bwMode="auto">
          <a:xfrm>
            <a:off x="5029200" y="2819400"/>
            <a:ext cx="32750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rPr>
              <a:t>Revelation 13:16-17</a:t>
            </a:r>
          </a:p>
        </p:txBody>
      </p:sp>
      <p:sp>
        <p:nvSpPr>
          <p:cNvPr id="229381" name="Rectangle 6"/>
          <p:cNvSpPr>
            <a:spLocks noGrp="1" noChangeArrowheads="1"/>
          </p:cNvSpPr>
          <p:nvPr>
            <p:ph type="title" idx="4294967295"/>
          </p:nvPr>
        </p:nvSpPr>
        <p:spPr>
          <a:xfrm>
            <a:off x="6019800" y="4267200"/>
            <a:ext cx="3124200" cy="1905000"/>
          </a:xfrm>
        </p:spPr>
        <p:txBody>
          <a:bodyPr/>
          <a:lstStyle/>
          <a:p>
            <a:r>
              <a:rPr lang="en-US" sz="4000">
                <a:solidFill>
                  <a:schemeClr val="bg1"/>
                </a:solidFill>
                <a:latin typeface="Verdana" charset="0"/>
                <a:ea typeface="ＭＳ Ｐゴシック" charset="0"/>
                <a:cs typeface="ＭＳ Ｐゴシック" charset="0"/>
              </a:rPr>
              <a:t>The Mark in the Right Hand</a:t>
            </a:r>
            <a:endParaRPr lang="en-US">
              <a:solidFill>
                <a:schemeClr val="bg1"/>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76966912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iterate type="wd">
                                    <p:tmPct val="10000"/>
                                  </p:iterate>
                                  <p:childTnLst>
                                    <p:set>
                                      <p:cBhvr>
                                        <p:cTn id="6" dur="1" fill="hold">
                                          <p:stCondLst>
                                            <p:cond delay="0"/>
                                          </p:stCondLst>
                                        </p:cTn>
                                        <p:tgtEl>
                                          <p:spTgt spid="51202"/>
                                        </p:tgtEl>
                                        <p:attrNameLst>
                                          <p:attrName>style.visibility</p:attrName>
                                        </p:attrNameLst>
                                      </p:cBhvr>
                                      <p:to>
                                        <p:strVal val="visible"/>
                                      </p:to>
                                    </p:set>
                                    <p:anim calcmode="lin" valueType="num">
                                      <p:cBhvr>
                                        <p:cTn id="7" dur="75" fill="hold"/>
                                        <p:tgtEl>
                                          <p:spTgt spid="51202"/>
                                        </p:tgtEl>
                                        <p:attrNameLst>
                                          <p:attrName>ppt_w</p:attrName>
                                        </p:attrNameLst>
                                      </p:cBhvr>
                                      <p:tavLst>
                                        <p:tav tm="0">
                                          <p:val>
                                            <p:strVal val="(6*min(max(#ppt_w*#ppt_h,.3),1)-7.4)/-.7*#ppt_w"/>
                                          </p:val>
                                        </p:tav>
                                        <p:tav tm="100000">
                                          <p:val>
                                            <p:strVal val="#ppt_w"/>
                                          </p:val>
                                        </p:tav>
                                      </p:tavLst>
                                    </p:anim>
                                    <p:anim calcmode="lin" valueType="num">
                                      <p:cBhvr>
                                        <p:cTn id="8" dur="75" fill="hold"/>
                                        <p:tgtEl>
                                          <p:spTgt spid="51202"/>
                                        </p:tgtEl>
                                        <p:attrNameLst>
                                          <p:attrName>ppt_h</p:attrName>
                                        </p:attrNameLst>
                                      </p:cBhvr>
                                      <p:tavLst>
                                        <p:tav tm="0">
                                          <p:val>
                                            <p:strVal val="(6*min(max(#ppt_w*#ppt_h,.3),1)-7.4)/-.7*#ppt_h"/>
                                          </p:val>
                                        </p:tav>
                                        <p:tav tm="100000">
                                          <p:val>
                                            <p:strVal val="#ppt_h"/>
                                          </p:val>
                                        </p:tav>
                                      </p:tavLst>
                                    </p:anim>
                                    <p:anim calcmode="lin" valueType="num">
                                      <p:cBhvr>
                                        <p:cTn id="9" dur="75" fill="hold"/>
                                        <p:tgtEl>
                                          <p:spTgt spid="51202"/>
                                        </p:tgtEl>
                                        <p:attrNameLst>
                                          <p:attrName>ppt_x</p:attrName>
                                        </p:attrNameLst>
                                      </p:cBhvr>
                                      <p:tavLst>
                                        <p:tav tm="0">
                                          <p:val>
                                            <p:fltVal val="0.5"/>
                                          </p:val>
                                        </p:tav>
                                        <p:tav tm="100000">
                                          <p:val>
                                            <p:strVal val="#ppt_x"/>
                                          </p:val>
                                        </p:tav>
                                      </p:tavLst>
                                    </p:anim>
                                    <p:anim calcmode="lin" valueType="num">
                                      <p:cBhvr>
                                        <p:cTn id="10" dur="75" fill="hold"/>
                                        <p:tgtEl>
                                          <p:spTgt spid="5120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3"/>
                            </p:stCondLst>
                            <p:childTnLst>
                              <p:par>
                                <p:cTn id="12" presetID="1" presetClass="entr" presetSubtype="0" fill="hold" nodeType="afterEffect">
                                  <p:stCondLst>
                                    <p:cond delay="0"/>
                                  </p:stCondLst>
                                  <p:childTnLst>
                                    <p:set>
                                      <p:cBhvr>
                                        <p:cTn id="13" dur="1" fill="hold">
                                          <p:stCondLst>
                                            <p:cond delay="499"/>
                                          </p:stCondLst>
                                        </p:cTn>
                                        <p:tgtEl>
                                          <p:spTgt spid="51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957674"/>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As for us, we can’t help but thank God for you, dear brothers and sisters loved by the Lord. We are always thankful that God chose you to be among the first to experience salvation—a salvation that came through the Spirit who makes you holy and through your belief in the truth.  </a:t>
            </a:r>
            <a:r>
              <a:rPr lang="en-SG" sz="3200" b="1" baseline="30000" dirty="0">
                <a:effectLst>
                  <a:glow rad="127000">
                    <a:schemeClr val="tx1"/>
                  </a:glow>
                </a:effectLst>
                <a:latin typeface="Arial" charset="0"/>
                <a:ea typeface="ＭＳ Ｐゴシック" charset="0"/>
                <a:cs typeface="ＭＳ Ｐゴシック" charset="0"/>
              </a:rPr>
              <a:t>14</a:t>
            </a:r>
            <a:r>
              <a:rPr lang="en-SG" sz="3200" b="1" dirty="0">
                <a:effectLst>
                  <a:glow rad="127000">
                    <a:schemeClr val="tx1"/>
                  </a:glow>
                </a:effectLst>
                <a:latin typeface="Arial" charset="0"/>
                <a:ea typeface="ＭＳ Ｐゴシック" charset="0"/>
                <a:cs typeface="ＭＳ Ｐゴシック" charset="0"/>
              </a:rPr>
              <a:t>He called you to salvation when we told you the Good News; now you can share in the glory of our Lord Jesus Christ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2:13-14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3909804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5108588"/>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With all these things in mind, dear brothers and sisters, stand firm and keep a strong grip on the teaching we passed on to you both in person and by letter. </a:t>
            </a:r>
            <a:r>
              <a:rPr lang="en-SG" sz="3200" b="1" baseline="30000" dirty="0">
                <a:effectLst>
                  <a:glow rad="127000">
                    <a:schemeClr val="tx1"/>
                  </a:glow>
                </a:effectLst>
                <a:latin typeface="Arial" charset="0"/>
                <a:ea typeface="ＭＳ Ｐゴシック" charset="0"/>
                <a:cs typeface="ＭＳ Ｐゴシック" charset="0"/>
              </a:rPr>
              <a:t>16</a:t>
            </a:r>
            <a:r>
              <a:rPr lang="en-SG" sz="3200" b="1" dirty="0">
                <a:effectLst>
                  <a:glow rad="127000">
                    <a:schemeClr val="tx1"/>
                  </a:glow>
                </a:effectLst>
                <a:latin typeface="Arial" charset="0"/>
                <a:ea typeface="ＭＳ Ｐゴシック" charset="0"/>
                <a:cs typeface="ＭＳ Ｐゴシック" charset="0"/>
              </a:rPr>
              <a:t>Now may our Lord Jesus Christ himself and God our Father, who loved us and by his grace gave us eternal comfort and a wonderful hope,  </a:t>
            </a:r>
            <a:r>
              <a:rPr lang="en-SG" sz="3200" b="1" baseline="30000" dirty="0">
                <a:effectLst>
                  <a:glow rad="127000">
                    <a:schemeClr val="tx1"/>
                  </a:glow>
                </a:effectLst>
                <a:latin typeface="Arial" charset="0"/>
                <a:ea typeface="ＭＳ Ｐゴシック" charset="0"/>
                <a:cs typeface="ＭＳ Ｐゴシック" charset="0"/>
              </a:rPr>
              <a:t>17</a:t>
            </a:r>
            <a:r>
              <a:rPr lang="en-SG" sz="3200" b="1" dirty="0">
                <a:effectLst>
                  <a:glow rad="127000">
                    <a:schemeClr val="tx1"/>
                  </a:glow>
                </a:effectLst>
                <a:latin typeface="Arial" charset="0"/>
                <a:ea typeface="ＭＳ Ｐゴシック" charset="0"/>
                <a:cs typeface="ＭＳ Ｐゴシック" charset="0"/>
              </a:rPr>
              <a:t>comfort you and strengthen you in every good thing you do and say</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 Thess 2:15-17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04190887"/>
      </p:ext>
    </p:extLst>
  </p:cSld>
  <p:clrMapOvr>
    <a:masterClrMapping/>
  </p:clrMapOvr>
  <p:transition/>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Sparkles">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sign padrão">
  <a:themeElements>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 padrão">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2400" b="0" i="0" u="none" strike="noStrike" cap="none" normalizeH="0" baseline="0">
            <a:ln>
              <a:noFill/>
            </a:ln>
            <a:solidFill>
              <a:schemeClr val="tx1"/>
            </a:solidFill>
            <a:effectLst/>
            <a:latin typeface="Verdana" pitchFamily="-111" charset="0"/>
          </a:defRPr>
        </a:defPPr>
      </a:lstStyle>
    </a:lnDef>
  </a:objectDefaults>
  <a:extraClrSchemeLst>
    <a:extraClrScheme>
      <a:clrScheme name="Design padrã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 padrã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 padrã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 padrã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1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6546</TotalTime>
  <Words>6671</Words>
  <Application>Microsoft Macintosh PowerPoint</Application>
  <PresentationFormat>On-screen Show (4:3)</PresentationFormat>
  <Paragraphs>819</Paragraphs>
  <Slides>129</Slides>
  <Notes>115</Notes>
  <HiddenSlides>0</HiddenSlides>
  <MMClips>0</MMClips>
  <ScaleCrop>false</ScaleCrop>
  <HeadingPairs>
    <vt:vector size="6" baseType="variant">
      <vt:variant>
        <vt:lpstr>Fonts Used</vt:lpstr>
      </vt:variant>
      <vt:variant>
        <vt:i4>19</vt:i4>
      </vt:variant>
      <vt:variant>
        <vt:lpstr>Theme</vt:lpstr>
      </vt:variant>
      <vt:variant>
        <vt:i4>27</vt:i4>
      </vt:variant>
      <vt:variant>
        <vt:lpstr>Slide Titles</vt:lpstr>
      </vt:variant>
      <vt:variant>
        <vt:i4>129</vt:i4>
      </vt:variant>
    </vt:vector>
  </HeadingPairs>
  <TitlesOfParts>
    <vt:vector size="175" baseType="lpstr">
      <vt:lpstr>26</vt:lpstr>
      <vt:lpstr>BONES</vt:lpstr>
      <vt:lpstr>Bwgrkl</vt:lpstr>
      <vt:lpstr>Arial</vt:lpstr>
      <vt:lpstr>Arial Black</vt:lpstr>
      <vt:lpstr>Arial Narrow</vt:lpstr>
      <vt:lpstr>Calibri</vt:lpstr>
      <vt:lpstr>Capitals</vt:lpstr>
      <vt:lpstr>Century Gothic</vt:lpstr>
      <vt:lpstr>Comic Sans MS</vt:lpstr>
      <vt:lpstr>Helvetica</vt:lpstr>
      <vt:lpstr>Helvetica Neue Black Condensed</vt:lpstr>
      <vt:lpstr>Impact</vt:lpstr>
      <vt:lpstr>LucidaGrande</vt:lpstr>
      <vt:lpstr>Monotype Sorts</vt:lpstr>
      <vt:lpstr>Times</vt:lpstr>
      <vt:lpstr>Times New Roman</vt:lpstr>
      <vt:lpstr>Verdana</vt:lpstr>
      <vt:lpstr>Wingdings</vt:lpstr>
      <vt:lpstr>Capsules</vt:lpstr>
      <vt:lpstr>Strategic</vt:lpstr>
      <vt:lpstr>Blank Presentation</vt:lpstr>
      <vt:lpstr>2_Blank Presentation</vt:lpstr>
      <vt:lpstr>1_Orbit</vt:lpstr>
      <vt:lpstr>Default Design</vt:lpstr>
      <vt:lpstr>Radar</vt:lpstr>
      <vt:lpstr>6_Blank Presentation</vt:lpstr>
      <vt:lpstr>Bar Code</vt:lpstr>
      <vt:lpstr>Sparkles</vt:lpstr>
      <vt:lpstr>11_Blank Presentation</vt:lpstr>
      <vt:lpstr>Beam</vt:lpstr>
      <vt:lpstr>1_Design padrão</vt:lpstr>
      <vt:lpstr>20_Blank Presentation</vt:lpstr>
      <vt:lpstr>1_Blank Presentation</vt:lpstr>
      <vt:lpstr>4_Blank Presentation</vt:lpstr>
      <vt:lpstr>49_Blank Presentation</vt:lpstr>
      <vt:lpstr>6_Default Design</vt:lpstr>
      <vt:lpstr>untitled 1</vt:lpstr>
      <vt:lpstr>9_Default Design</vt:lpstr>
      <vt:lpstr>23_Office Theme</vt:lpstr>
      <vt:lpstr>50_Blank Presentation</vt:lpstr>
      <vt:lpstr>預設簡報設計</vt:lpstr>
      <vt:lpstr>10_Default Design</vt:lpstr>
      <vt:lpstr>11_Default Design</vt:lpstr>
      <vt:lpstr>7_Blank Presentation</vt:lpstr>
      <vt:lpstr>7_Default Design</vt:lpstr>
      <vt:lpstr>Be Affirmed</vt:lpstr>
      <vt:lpstr>Affirmation</vt:lpstr>
      <vt:lpstr>Our Mission</vt:lpstr>
      <vt:lpstr>Our Vision</vt:lpstr>
      <vt:lpstr>Our Priorities</vt:lpstr>
      <vt:lpstr>Words can affirm</vt:lpstr>
      <vt:lpstr>Self Affirmation</vt:lpstr>
      <vt:lpstr>Self Affirmation</vt:lpstr>
      <vt:lpstr>Self Affirmation</vt:lpstr>
      <vt:lpstr>Self Affirmation</vt:lpstr>
      <vt:lpstr>Is self affirmation enough?</vt:lpstr>
      <vt:lpstr>I don’t deserve self-esteem</vt:lpstr>
      <vt:lpstr>I’m not sure how many problems I have because math is  one of them.</vt:lpstr>
      <vt:lpstr>How many of us notice when others are caught in a spiral?</vt:lpstr>
      <vt:lpstr>How can you help those going through tough times?</vt:lpstr>
      <vt:lpstr>How does God affirm us when we face tough times?</vt:lpstr>
      <vt:lpstr>Background to  2 Thessalonians</vt:lpstr>
      <vt:lpstr>PowerPoint Presentation</vt:lpstr>
      <vt:lpstr>PowerPoint Presentation</vt:lpstr>
      <vt:lpstr>PowerPoint Presentation</vt:lpstr>
      <vt:lpstr>PowerPoint Presentation</vt:lpstr>
      <vt:lpstr>Be Prepared</vt:lpstr>
      <vt:lpstr>Our Need</vt:lpstr>
      <vt:lpstr>Black</vt:lpstr>
      <vt:lpstr>The Rapture</vt:lpstr>
      <vt:lpstr>The Rapture</vt:lpstr>
      <vt:lpstr>How can you be prepared for the Rapture?</vt:lpstr>
      <vt:lpstr>I. Serve Jesus without greed  (Chapters 1–3). </vt:lpstr>
      <vt:lpstr>II. Care about both people and theology (Chapters 4–5).</vt:lpstr>
      <vt:lpstr>Main Idea</vt:lpstr>
      <vt:lpstr>We will all give an account</vt:lpstr>
      <vt:lpstr>1 Thessalonians 5:2</vt:lpstr>
      <vt:lpstr>NT Overview (Paul's Letters)</vt:lpstr>
      <vt:lpstr>1-2 Thessalonians</vt:lpstr>
      <vt:lpstr>Argument </vt:lpstr>
      <vt:lpstr>How does God affirm us when we face tough times?</vt:lpstr>
      <vt:lpstr>Slides on  2 Thessalonians 1</vt:lpstr>
      <vt:lpstr>Outline of 2 Thessalonians</vt:lpstr>
      <vt:lpstr>I. Emotionally: God gives perseverance to bring maturity (2 Thess 1).</vt:lpstr>
      <vt:lpstr>Paul's Advice to Troubled Thessalonians: Focus on God!</vt:lpstr>
      <vt:lpstr>MAIN IDEA OF MATTHEW</vt:lpstr>
      <vt:lpstr>A Worthy Name to Repeat</vt:lpstr>
      <vt:lpstr>See God's perspective on trials (1:1-2).</vt:lpstr>
      <vt:lpstr>"This letter is from Paul, Silas, and Timothy. We are writing to the church in Thessalonica, to you who belong to God our Father and the Lord Jesus Christ. 2May God our Father and the Lord Jesus Christ give you grace and peace."</vt:lpstr>
      <vt:lpstr>"By looking to our lofty Lord Jesus Christ we realize that He is not looking away from us in complacency but looking down on us in compassion." </vt:lpstr>
      <vt:lpstr>"I will lift up my eyes to the mountains; From [where else] shall my help come? My help comes from the LORD, who made heaven and earth  (Ps. 121:1-2)." </vt:lpstr>
      <vt:lpstr>"Do you look to the peaks when you're in the valleys? Or are you so rutted in the valleys that you've forgotten the mountains are even there? People who fail to affirm usually do so because they fail to see the Lord in the midst of it all." </vt:lpstr>
      <vt:lpstr>"When we look up, we are reminded that God is not removed… not absent… not out of touch. And then we get a glimpse of the divine perspective on our circumstances—which can only be seen from the peaks, not in the valleys." </vt:lpstr>
      <vt:lpstr>Seeing from God's Perspective</vt:lpstr>
      <vt:lpstr>We also need to help others focus on the Lord in their difficulty </vt:lpstr>
      <vt:lpstr>Turn others to the Lord</vt:lpstr>
      <vt:lpstr>Thank God for others' growth (1:3). </vt:lpstr>
      <vt:lpstr>"Dear brothers and sisters, we can't help but thank God for you, because your faith is flourishing and your love for one another is growing”  (2 Thessalonians 1:3 NLT).</vt:lpstr>
      <vt:lpstr>He affirmed them that their love for one another kept increasing—so we see Paul affirming their affirmation! </vt:lpstr>
      <vt:lpstr>Prayer Affirms</vt:lpstr>
      <vt:lpstr>Publicly brag about others' spiritual growth (1:4).</vt:lpstr>
      <vt:lpstr>"We proudly tell God's other churches about your endurance and faithfulness in all the persecutions and hardships you are suffering."</vt:lpstr>
      <vt:lpstr>People often become what you tell them they will become.</vt:lpstr>
      <vt:lpstr>Jim Sundberg</vt:lpstr>
      <vt:lpstr>"How many of you had parents that told you that you would end up in prison one day?”</vt:lpstr>
      <vt:lpstr>Affirm  the afflicted to help them mature in Christ.</vt:lpstr>
      <vt:lpstr>"And God will use this persecution to show his justice and to make you worthy of his Kingdom, for which you are suffering.  6In his justice he will pay back those who persecute you"  (2 Thess 1:5-6 NLT).</vt:lpstr>
      <vt:lpstr>"And God will provide rest for you who are being persecuted and also for us when the Lord Jesus appears from heaven. He will come with his mighty angels,  8in flaming fire, bringing judgment on those who don’t know God and on those who refuse to obey the Good News of our Lord Jesus"  (2 Thess 1:7-8 NLT).</vt:lpstr>
      <vt:lpstr>"They will be punished with eternal destruction, forever separated from the Lord and from his glorious power.  10When he comes on that day, he will receive glory from his holy people—praise from all who believe. And this includes you, for you believed what we told you about him" (2 Thess 1:9-10 NLT).</vt:lpstr>
      <vt:lpstr>PowerPoint Presentation</vt:lpstr>
      <vt:lpstr>PowerPoint Presentation</vt:lpstr>
      <vt:lpstr>Persevering through affliction develops maturity</vt:lpstr>
      <vt:lpstr>Marbles or Grapes?</vt:lpstr>
      <vt:lpstr>My Defensiveness</vt:lpstr>
      <vt:lpstr>How does God affirm us when we face tough times?</vt:lpstr>
      <vt:lpstr>I. Emotionally: God gives perseverance to bring maturity (2 Thess 1).</vt:lpstr>
      <vt:lpstr>Slides on  2 Thessalonians 2</vt:lpstr>
      <vt:lpstr>Outline of 2 Thessalonians</vt:lpstr>
      <vt:lpstr>II. Theologically: God gives us truth  to bring stability (2 Thess 2).</vt:lpstr>
      <vt:lpstr>"Now, dear brothers and sisters, let us clarify some things about the coming of our Lord Jesus Christ and how we will be gathered to meet him"  (2 Thess 2:1 NLT).</vt:lpstr>
      <vt:lpstr>Key Verse</vt:lpstr>
      <vt:lpstr>Judgment!</vt:lpstr>
      <vt:lpstr>Blessing!</vt:lpstr>
      <vt:lpstr>The Day of the LORD</vt:lpstr>
      <vt:lpstr>A Dispensational Timeline</vt:lpstr>
      <vt:lpstr>Antichrist Sets Up Image for Worship (2 Thess. 2:3-4 NLT)</vt:lpstr>
      <vt:lpstr>"That day will not come until…" (2:3a)</vt:lpstr>
      <vt:lpstr>"Don’t you remember that I told you about all this when I was with you?  6And you know what is holding him back, for he can be revealed only when his time comes.  7For this lawlessness is already at work secretly, and it will remain secret until the one who is holding it back steps out of the way.  8Then the man of lawlessness will be revealed, but the Lord Jesus will kill him with the breath of his mouth and destroy him by the splendor of his coming" (2 Thess 2:5-8 NLT).</vt:lpstr>
      <vt:lpstr>The Restrainer</vt:lpstr>
      <vt:lpstr>The Day of the Lord</vt:lpstr>
      <vt:lpstr>"This man will come to do the work of Satan with counterfeit power and signs and miracles.  10He will use every kind of evil deception to fool those on their way to destruction, because they refuse to love and accept the truth that would save them.  11So God will cause them to be greatly deceived, and they will believe these lies.  12Then they will be condemned for enjoying evil rather than believing the truth" (2 Thess 2:9-12 NLT).</vt:lpstr>
      <vt:lpstr>A Huge Leadership Vacuum</vt:lpstr>
      <vt:lpstr>Names for the Antichrist</vt:lpstr>
      <vt:lpstr>The Activity of the Antichrist</vt:lpstr>
      <vt:lpstr>Chronology of the 70th "Week"</vt:lpstr>
      <vt:lpstr>Daniel 11:40</vt:lpstr>
      <vt:lpstr>Daniel 11:40-45</vt:lpstr>
      <vt:lpstr>West Meets East (Dan. 11:44)</vt:lpstr>
      <vt:lpstr>Beasts of Rev. 13</vt:lpstr>
      <vt:lpstr>A Satanic "Trinity":</vt:lpstr>
      <vt:lpstr>The world will worship the beast</vt:lpstr>
      <vt:lpstr>The Mark in the Right Hand</vt:lpstr>
      <vt:lpstr>"As for us, we can’t help but thank God for you, dear brothers and sisters loved by the Lord. We are always thankful that God chose you to be among the first to experience salvation—a salvation that came through the Spirit who makes you holy and through your belief in the truth.  14He called you to salvation when we told you the Good News; now you can share in the glory of our Lord Jesus Christ" (2 Thess 2:13-14 NLT).</vt:lpstr>
      <vt:lpstr>"With all these things in mind, dear brothers and sisters, stand firm and keep a strong grip on the teaching we passed on to you both in person and by letter. 16Now may our Lord Jesus Christ himself and God our Father, who loved us and by his grace gave us eternal comfort and a wonderful hope,  17comfort you and strengthen you in every good thing you do and say" (2 Thess 2:15-17 NLT).</vt:lpstr>
      <vt:lpstr>Trusting amidst confusion produces stability</vt:lpstr>
      <vt:lpstr>How does God affirm us when we face tough times?</vt:lpstr>
      <vt:lpstr>I. Emotionally: God gives perseverance to bring maturity (2 Thess 1).</vt:lpstr>
      <vt:lpstr>II. Theologically: God gives us truth  to bring stability (2 Thess 2).</vt:lpstr>
      <vt:lpstr>Slides on  2 Thessalonians 3</vt:lpstr>
      <vt:lpstr>Outline of 2 Thessalonians</vt:lpstr>
      <vt:lpstr>III. Practically: God cultivates discipline in us to build responsibility (2 Thess 3). </vt:lpstr>
      <vt:lpstr>"Finally, dear brothers and sisters, we ask you to pray for us. Pray that the Lord’s message will spread rapidly and be honored wherever it goes, just as when it came to you.  2Pray, too, that we will be rescued from wicked and evil people, for not everyone is a believer" (2 Thess 3:1-2 NLT).</vt:lpstr>
      <vt:lpstr>"But the Lord is faithful; he will strengthen you and guard you from the evil one.  4And we are confident in the Lord that you are doing and will continue to do the things we commanded you.  5May the Lord lead your hearts into a full understanding and expression of the love of God and the patient endurance that comes from Christ"  (2 Thess 3:3-5 NLT).</vt:lpstr>
      <vt:lpstr>"And now, dear brothers and sisters, we give you this command in the name of our Lord Jesus Christ: Stay away from all believers who live idle lives and don’t follow the tradition they received from us.  7For you know that you ought to imitate us. We were not idle when we were with you"  (2 Thess 3:6-7 NLT).</vt:lpstr>
      <vt:lpstr>Discipline the Idle (3:6-15)</vt:lpstr>
      <vt:lpstr>"We never accepted food from anyone without paying for it. We worked hard day and night so we would not be a burden to any of you.  9We certainly had the right to ask you to feed us, but we wanted to give you an example to follow" (2 Thess 3:8-9 NLT).</vt:lpstr>
      <vt:lpstr>Discipline the Idle (3:6-15)</vt:lpstr>
      <vt:lpstr>"Yet we hear that some of you are living idle lives, refusing to work and meddling in other people’s business.  12We command such people and urge them in the name of the Lord Jesus Christ to settle down and work to earn their own living.  13As for the rest of you, dear brothers and sisters, never get tired of doing good" (2 Thess 3:11-13 NLT).</vt:lpstr>
      <vt:lpstr>"Take note of those who refuse to obey what we say in this letter. Stay away from them so they will be ashamed.  15Don’t think of them as enemies, but warn them as you would a brother or sister" (2 Thess 3:14-15 NLT).</vt:lpstr>
      <vt:lpstr>PowerPoint Presentation</vt:lpstr>
      <vt:lpstr>"Here is my greeting in my own handwriting: Paul. I do this in all my letters to prove they are from me.   18May the grace of our Lord Jesus Christ be with you all" (2 Thess 3:17-18 NLT).</vt:lpstr>
      <vt:lpstr>Waiting with discipline cultivates responsibility</vt:lpstr>
      <vt:lpstr>How does God affirm us when we face tough times?</vt:lpstr>
      <vt:lpstr>God affirms holistically  (Main Idea of 2 Thessalonians)</vt:lpstr>
      <vt:lpstr>I. Emotionally: God gives perseverance to bring maturity (2 Thess 1).</vt:lpstr>
      <vt:lpstr>II. Theologically: God gives us truth  to bring stability (2 Thess 2).</vt:lpstr>
      <vt:lpstr>III. Practically: God cultivates discipline in us to build responsibility (2 Thess 3). </vt:lpstr>
      <vt:lpstr>Words of Affirmation</vt:lpstr>
      <vt:lpstr>Sister Mrosla's Third Grade Class  St. Mary's School in Morris, Minnesota</vt:lpstr>
      <vt:lpstr>Helen P. Mrosla</vt:lpstr>
      <vt:lpstr>Mark Eklund</vt:lpstr>
      <vt:lpstr>How ‘bout you?</vt:lpstr>
      <vt:lpstr>Black</vt:lpstr>
      <vt:lpstr>NT Preaching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THESSALONIANS</dc:title>
  <dc:creator>Rick Griffith</dc:creator>
  <cp:lastModifiedBy>Rick Griffith</cp:lastModifiedBy>
  <cp:revision>218</cp:revision>
  <dcterms:created xsi:type="dcterms:W3CDTF">2013-12-07T12:21:38Z</dcterms:created>
  <dcterms:modified xsi:type="dcterms:W3CDTF">2019-01-20T10:18:51Z</dcterms:modified>
</cp:coreProperties>
</file>